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handoutMasterIdLst>
    <p:handoutMasterId r:id="rId41"/>
  </p:handoutMasterIdLst>
  <p:sldIdLst>
    <p:sldId id="339" r:id="rId2"/>
    <p:sldId id="350" r:id="rId3"/>
    <p:sldId id="333" r:id="rId4"/>
    <p:sldId id="340" r:id="rId5"/>
    <p:sldId id="267" r:id="rId6"/>
    <p:sldId id="321" r:id="rId7"/>
    <p:sldId id="320" r:id="rId8"/>
    <p:sldId id="337" r:id="rId9"/>
    <p:sldId id="335" r:id="rId10"/>
    <p:sldId id="315" r:id="rId11"/>
    <p:sldId id="314" r:id="rId12"/>
    <p:sldId id="351" r:id="rId13"/>
    <p:sldId id="302" r:id="rId14"/>
    <p:sldId id="338" r:id="rId15"/>
    <p:sldId id="331" r:id="rId16"/>
    <p:sldId id="325" r:id="rId17"/>
    <p:sldId id="269" r:id="rId18"/>
    <p:sldId id="270" r:id="rId19"/>
    <p:sldId id="294" r:id="rId20"/>
    <p:sldId id="273" r:id="rId21"/>
    <p:sldId id="328" r:id="rId22"/>
    <p:sldId id="341" r:id="rId23"/>
    <p:sldId id="342" r:id="rId24"/>
    <p:sldId id="344" r:id="rId25"/>
    <p:sldId id="343" r:id="rId26"/>
    <p:sldId id="347" r:id="rId27"/>
    <p:sldId id="345" r:id="rId28"/>
    <p:sldId id="349" r:id="rId29"/>
    <p:sldId id="348" r:id="rId30"/>
    <p:sldId id="352" r:id="rId31"/>
    <p:sldId id="357" r:id="rId32"/>
    <p:sldId id="359" r:id="rId33"/>
    <p:sldId id="360" r:id="rId34"/>
    <p:sldId id="362" r:id="rId35"/>
    <p:sldId id="363" r:id="rId36"/>
    <p:sldId id="364" r:id="rId37"/>
    <p:sldId id="365" r:id="rId38"/>
    <p:sldId id="366" r:id="rId39"/>
  </p:sldIdLst>
  <p:sldSz cx="9144000" cy="6858000" type="screen4x3"/>
  <p:notesSz cx="9144000" cy="6858000"/>
  <p:defaultTextStyle>
    <a:defPPr>
      <a:defRPr lang="en-US"/>
    </a:defPPr>
    <a:lvl1pPr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1pPr>
    <a:lvl2pPr marL="4572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2pPr>
    <a:lvl3pPr marL="9144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3pPr>
    <a:lvl4pPr marL="13716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4pPr>
    <a:lvl5pPr marL="18288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u="sng"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u="sng"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u="sng"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u="sng" kern="1200">
        <a:solidFill>
          <a:schemeClr val="tx1"/>
        </a:solidFill>
        <a:latin typeface="Times"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p:clrMru>
    <a:srgbClr val="CECFCF"/>
    <a:srgbClr val="C6C7C7"/>
    <a:srgbClr val="A1A2A2"/>
    <a:srgbClr val="3DA739"/>
    <a:srgbClr val="5A5A5A"/>
    <a:srgbClr val="6765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312"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40" d="100"/>
          <a:sy n="140" d="100"/>
        </p:scale>
        <p:origin x="-136"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2227"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pitchFamily="-104" charset="0"/>
                <a:ea typeface="+mn-ea"/>
                <a:cs typeface="+mn-cs"/>
              </a:defRPr>
            </a:lvl1pPr>
          </a:lstStyle>
          <a:p>
            <a:pPr>
              <a:defRPr/>
            </a:pPr>
            <a:endParaRPr lang="en-US"/>
          </a:p>
        </p:txBody>
      </p:sp>
      <p:sp>
        <p:nvSpPr>
          <p:cNvPr id="52228"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2229"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vl1pPr>
          </a:lstStyle>
          <a:p>
            <a:pPr>
              <a:defRPr/>
            </a:pPr>
            <a:fld id="{3EFB0617-F285-FD40-80DB-37D0B7B41F74}" type="slidenum">
              <a:rPr lang="en-US"/>
              <a:pPr>
                <a:defRPr/>
              </a:pPr>
              <a:t>‹#›</a:t>
            </a:fld>
            <a:endParaRPr lang="en-US"/>
          </a:p>
        </p:txBody>
      </p:sp>
    </p:spTree>
    <p:extLst>
      <p:ext uri="{BB962C8B-B14F-4D97-AF65-F5344CB8AC3E}">
        <p14:creationId xmlns:p14="http://schemas.microsoft.com/office/powerpoint/2010/main" val="1821652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123"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pitchFamily="-104"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5"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12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vl1pPr>
          </a:lstStyle>
          <a:p>
            <a:pPr>
              <a:defRPr/>
            </a:pPr>
            <a:fld id="{B2E3BC62-B9E7-BB43-A8F2-E318D10DB127}" type="slidenum">
              <a:rPr lang="en-US"/>
              <a:pPr>
                <a:defRPr/>
              </a:pPr>
              <a:t>‹#›</a:t>
            </a:fld>
            <a:endParaRPr lang="en-US"/>
          </a:p>
        </p:txBody>
      </p:sp>
    </p:spTree>
    <p:extLst>
      <p:ext uri="{BB962C8B-B14F-4D97-AF65-F5344CB8AC3E}">
        <p14:creationId xmlns:p14="http://schemas.microsoft.com/office/powerpoint/2010/main" val="28260103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pitchFamily="-104" charset="-128"/>
      </a:defRPr>
    </a:lvl1pPr>
    <a:lvl2pPr marL="4572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3pPr>
    <a:lvl4pPr marL="13716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4pPr>
    <a:lvl5pPr marL="18288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5EA9AA6-91CD-334A-B0E4-28DD2F208604}" type="slidenum">
              <a:rPr lang="en-US" sz="1200" u="none"/>
              <a:pPr/>
              <a:t>3</a:t>
            </a:fld>
            <a:endParaRPr lang="en-US" sz="1200" u="none"/>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A156EBA9-0159-CD4D-A184-8AD5208149C9}" type="slidenum">
              <a:rPr lang="en-US" sz="1200" u="none"/>
              <a:pPr/>
              <a:t>12</a:t>
            </a:fld>
            <a:endParaRPr lang="en-US" sz="1200" u="none"/>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is the definition of a linear transformation, applicable to any transformation, not just those occurring in the nervous system.</a:t>
            </a:r>
          </a:p>
          <a:p>
            <a:pPr eaLnBrk="1" hangingPunct="1"/>
            <a:r>
              <a:rPr lang="en-US">
                <a:latin typeface="Times" charset="0"/>
                <a:ea typeface="ＭＳ Ｐゴシック" charset="0"/>
                <a:cs typeface="ＭＳ Ｐゴシック" charset="0"/>
              </a:rPr>
              <a:t>No matter what the function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F</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is, if the function, or system, is linear, the effects of two inputs will sum. This, of course also applies to any number of inputs. Or if an input is doubled in size, the response will double.</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This principle also means that if you know the response to one input, such as an impulse, you can predict the response to any input. This also means that knowing the response to an input, such as a brief impulse, gives a complete characterization of the entire response. </a:t>
            </a:r>
          </a:p>
          <a:p>
            <a:pPr eaLnBrk="1" hangingPunct="1"/>
            <a:r>
              <a:rPr lang="en-US">
                <a:latin typeface="Times" charset="0"/>
                <a:ea typeface="ＭＳ Ｐゴシック" charset="0"/>
                <a:cs typeface="ＭＳ Ｐゴシック" charset="0"/>
              </a:rPr>
              <a:t>One can consider what synaptic physiologists often do, the cause a presynaptic cell to spike, and measure the effect of the synapse (synaptic potential) in the postsynaptic cell. Although synapses are not really linear, the same sort of thinking is going on, that if you measure the response to one input, that tells you something about what will happen for a large set of other inputs.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88AF65F0-C029-FC4E-A66E-DEC1AE5B987B}" type="slidenum">
              <a:rPr lang="en-US" sz="1200" u="none"/>
              <a:pPr/>
              <a:t>13</a:t>
            </a:fld>
            <a:endParaRPr lang="en-US" sz="1200" u="none"/>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 function called a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Linear Filter</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can be thought of as the response to a brief impulse.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also called the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impulse response function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a:t>
            </a:r>
          </a:p>
          <a:p>
            <a:pPr eaLnBrk="1" hangingPunct="1"/>
            <a:endParaRPr lang="en-US">
              <a:latin typeface="Times" charset="0"/>
              <a:ea typeface="ＭＳ Ｐゴシック" charset="0"/>
              <a:cs typeface="ＭＳ Ｐゴシック" charset="0"/>
            </a:endParaRPr>
          </a:p>
          <a:p>
            <a:pPr>
              <a:spcBef>
                <a:spcPct val="0"/>
              </a:spcBef>
            </a:pPr>
            <a:r>
              <a:rPr lang="en-US">
                <a:latin typeface="Times" charset="0"/>
                <a:ea typeface="ＭＳ Ｐゴシック" charset="0"/>
                <a:cs typeface="ＭＳ Ｐゴシック" charset="0"/>
              </a:rPr>
              <a:t>The term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filter</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deserves some explaining, why filter? The most general sense of a filter, is something that extracts elements from a set. A swimming pool filter extracts leaves, an audio filter extracts some frequencies of sounds and a Whatman filter in a biochemistry labs extracts large particles. A little more precisely, a filter applies a weighting to this operation, so that really small particles the lab pass through easily, large particles do not pass through, intermediate size particles pass through at a slower rate. In same way, a linear filter in this context applies a weighting to the previous inputs. Some inputs in the past are weighted strongly, some more weakly, some are given negative weight. Thus, the filter applies a weighted sum over the most recent inputs.</a:t>
            </a:r>
          </a:p>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305B6802-47A1-2249-B900-8CD48EF988FF}" type="slidenum">
              <a:rPr lang="en-US" sz="1200" u="none"/>
              <a:pPr/>
              <a:t>14</a:t>
            </a:fld>
            <a:endParaRPr lang="en-US" sz="1200" u="none"/>
          </a:p>
        </p:txBody>
      </p:sp>
      <p:sp>
        <p:nvSpPr>
          <p:cNvPr id="40962" name="Rectangle 2"/>
          <p:cNvSpPr>
            <a:spLocks noGrp="1" noRot="1" noChangeAspect="1" noChangeArrowheads="1"/>
          </p:cNvSpPr>
          <p:nvPr>
            <p:ph type="sldImg"/>
          </p:nvPr>
        </p:nvSpPr>
        <p:spPr>
          <a:solidFill>
            <a:srgbClr val="FFFFFF"/>
          </a:solidFill>
          <a:ln/>
        </p:spPr>
      </p:sp>
      <p:sp>
        <p:nvSpPr>
          <p:cNvPr id="409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charset="0"/>
              <a:ea typeface="ＭＳ Ｐゴシック" charset="0"/>
              <a:cs typeface="ＭＳ Ｐゴシック" charset="0"/>
            </a:endParaRPr>
          </a:p>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9EAF7EDD-C6E9-D444-99DC-BEB3979DD45D}" type="slidenum">
              <a:rPr lang="en-US" sz="1200" u="none"/>
              <a:pPr/>
              <a:t>15</a:t>
            </a:fld>
            <a:endParaRPr lang="en-US" sz="1200" u="non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6ED4AF45-2A95-8B46-AD88-764BCF8B3F09}" type="slidenum">
              <a:rPr lang="en-US" sz="1200" u="none"/>
              <a:pPr/>
              <a:t>16</a:t>
            </a:fld>
            <a:endParaRPr lang="en-US" sz="1200" u="none"/>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is just a mathematical statement about a linear system, but one that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interesting to think about in the context of  real neurons, molecules or synapses. The clause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the sequence of inputs that the cell responds to with the highest gain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more explicitly refers the following: For an input of a given standard deviation (amplitude) the input that yields the largest magnitude response. </a:t>
            </a:r>
            <a:endParaRPr lang="en-US">
              <a:latin typeface="Times"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ECA91B2E-AACD-5F4D-A321-2A65BED5775A}" type="slidenum">
              <a:rPr lang="en-US" sz="1200" u="none"/>
              <a:pPr/>
              <a:t>17</a:t>
            </a:fld>
            <a:endParaRPr lang="en-US" sz="1200" u="none"/>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Here</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 linear model at work. In response to Gaussian white noise random flicker photoreceptors are quite linear. They are not linear in response to other stimuli, such as those that greatly change intensity or stay at one intensity for long periods of time.</a:t>
            </a:r>
            <a:endParaRPr lang="en-US">
              <a:latin typeface="Times"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A0AF7666-A359-0A46-ADE5-25326D4784D4}" type="slidenum">
              <a:rPr lang="en-US" sz="1200" u="none"/>
              <a:pPr/>
              <a:t>18</a:t>
            </a:fld>
            <a:endParaRPr lang="en-US" sz="1200" u="none"/>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These linear filters are all calculated relative to the visual stimulus by reverse correlation with a Gaussian white noise stimulus. These were done in different experiments. The Bipolar cell is the one labelled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Off</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in the diagram, so that all three cells hyperpolarize  (become more negative) in reponse to a brief flash of light. The photoreceptor terminal receives negative (inhibitory) input from the horizontal cell, but input is not recorded at the photoreceptor cell body. So the photoreceptor filter does not reflect the horizontal cell input, but the bipolar cell input reflects a positive input from the photoreceptor, and a negative, indirect input from the horizontal cell.</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If all of these operations were linear relative to the stimulus, we would expect their effects to sum, so that the bipolar filter would look a weighted sum of the photoreceptor filter (P) and the horizontal cell filter (H). What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not determined here is how the sum should be weighted. We know P should be positive and H should be negative from the signs of the synapses, but we don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know how strong those synapses are. Just for this class, I just scaled the filters to verify that we could get a close approximation of the time course of the bipolar cell using the P and H filters. Looks pretty good.  This verifies that a weighted sum of these two inputs can account for the bipolar cell response. These filters are normalized, so the specific numbers (1.9 P  and  -1.3 H) of the best fit aren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meaningful without accounting for the amplitude of each cell</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response, which I didn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do.</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All these three cells will behave nonlinearly if the stimulus changes greatly in intensity for an extended period of time, but for the fast fluctuations used here, the cells are mostly in the linear range.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FEE9895F-9471-944B-82CA-95EDED7F07BA}" type="slidenum">
              <a:rPr lang="en-US" sz="1200" u="none"/>
              <a:pPr/>
              <a:t>19</a:t>
            </a:fld>
            <a:endParaRPr lang="en-US" sz="1200" u="none"/>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Examples of nonlinear summation.</a:t>
            </a:r>
          </a:p>
          <a:p>
            <a:pPr eaLnBrk="1" hangingPunct="1"/>
            <a:r>
              <a:rPr lang="en-US">
                <a:latin typeface="Times" charset="0"/>
                <a:ea typeface="ＭＳ Ｐゴシック" charset="0"/>
                <a:cs typeface="ＭＳ Ｐゴシック" charset="0"/>
              </a:rPr>
              <a:t>This introduces the concept of a downstream static nonlinearity, applied after the linear filter.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Static</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means time-independent,  it transforms the input point by point, no signals are combined over time. Input is on the x-axis, output on the y-axis, just like any other simple function.</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 Remember the different types of summation when we later talk about how synaptic inputs are summed in dendrites.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74FD07B-2804-9442-930F-61F816C5B335}" type="slidenum">
              <a:rPr lang="en-US" sz="1200" u="none"/>
              <a:pPr/>
              <a:t>20</a:t>
            </a:fld>
            <a:endParaRPr lang="en-US" sz="1200" u="none"/>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Linear-Nonlinear model is a commonly used simple description in the nervous system here it is shown for a salamander retinal ganglion cell. The LN model is calculated as follows:</a:t>
            </a:r>
          </a:p>
          <a:p>
            <a:pPr eaLnBrk="1" hangingPunct="1"/>
            <a:r>
              <a:rPr lang="en-US">
                <a:latin typeface="Times" charset="0"/>
                <a:ea typeface="ＭＳ Ｐゴシック" charset="0"/>
                <a:cs typeface="ＭＳ Ｐゴシック" charset="0"/>
              </a:rPr>
              <a:t>1) The linear filter is calculated by correlating the ganglion cell firing rate with a uniform-field Gaussian white noise stimulus.</a:t>
            </a:r>
          </a:p>
          <a:p>
            <a:pPr eaLnBrk="1" hangingPunct="1"/>
            <a:r>
              <a:rPr lang="en-US">
                <a:latin typeface="Times" charset="0"/>
                <a:ea typeface="ＭＳ Ｐゴシック" charset="0"/>
                <a:cs typeface="ＭＳ Ｐゴシック" charset="0"/>
              </a:rPr>
              <a:t>2) A linear estimate of the cell</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response (</a:t>
            </a:r>
            <a:r>
              <a:rPr lang="en-US" altLang="ja-JP" i="1">
                <a:latin typeface="Times" charset="0"/>
                <a:ea typeface="ＭＳ Ｐゴシック" charset="0"/>
                <a:cs typeface="ＭＳ Ｐゴシック" charset="0"/>
              </a:rPr>
              <a:t>g(t)</a:t>
            </a:r>
            <a:r>
              <a:rPr lang="en-US" altLang="ja-JP">
                <a:latin typeface="Times" charset="0"/>
                <a:ea typeface="ＭＳ Ｐゴシック" charset="0"/>
                <a:cs typeface="ＭＳ Ｐゴシック" charset="0"/>
              </a:rPr>
              <a:t>, not shown here) is calculated by convolving the linear filter with the stimulus.</a:t>
            </a:r>
          </a:p>
          <a:p>
            <a:pPr eaLnBrk="1" hangingPunct="1"/>
            <a:r>
              <a:rPr lang="en-US">
                <a:latin typeface="Times" charset="0"/>
                <a:ea typeface="ＭＳ Ｐゴシック" charset="0"/>
                <a:cs typeface="ＭＳ Ｐゴシック" charset="0"/>
              </a:rPr>
              <a:t>3) Then the actual response r(t) is plotted point by point against the linear estimate, g(t). For each value of the linear estimate, </a:t>
            </a:r>
            <a:r>
              <a:rPr lang="en-US" i="1">
                <a:latin typeface="Times" charset="0"/>
                <a:ea typeface="ＭＳ Ｐゴシック" charset="0"/>
                <a:cs typeface="ＭＳ Ｐゴシック" charset="0"/>
              </a:rPr>
              <a:t>g(t), </a:t>
            </a:r>
            <a:r>
              <a:rPr lang="en-US">
                <a:latin typeface="Times" charset="0"/>
                <a:ea typeface="ＭＳ Ｐゴシック" charset="0"/>
                <a:cs typeface="ＭＳ Ｐゴシック" charset="0"/>
              </a:rPr>
              <a:t>there are a set of points in the response, </a:t>
            </a:r>
            <a:r>
              <a:rPr lang="en-US" i="1">
                <a:latin typeface="Times" charset="0"/>
                <a:ea typeface="ＭＳ Ｐゴシック" charset="0"/>
                <a:cs typeface="ＭＳ Ｐゴシック" charset="0"/>
              </a:rPr>
              <a:t>r(t), </a:t>
            </a:r>
            <a:r>
              <a:rPr lang="en-US">
                <a:latin typeface="Times" charset="0"/>
                <a:ea typeface="ＭＳ Ｐゴシック" charset="0"/>
                <a:cs typeface="ＭＳ Ｐゴシック" charset="0"/>
              </a:rPr>
              <a:t>that occurred at the same time. The nonlinearity, </a:t>
            </a:r>
            <a:r>
              <a:rPr lang="en-US" i="1">
                <a:latin typeface="Times" charset="0"/>
                <a:ea typeface="ＭＳ Ｐゴシック" charset="0"/>
                <a:cs typeface="ＭＳ Ｐゴシック" charset="0"/>
              </a:rPr>
              <a:t>N(g(t)),</a:t>
            </a:r>
            <a:r>
              <a:rPr lang="en-US">
                <a:latin typeface="Times" charset="0"/>
                <a:ea typeface="ＭＳ Ｐゴシック" charset="0"/>
                <a:cs typeface="ＭＳ Ｐゴシック" charset="0"/>
              </a:rPr>
              <a:t>  is the average of those points at each value of the linear estimate, </a:t>
            </a:r>
            <a:r>
              <a:rPr lang="en-US" i="1">
                <a:latin typeface="Times" charset="0"/>
                <a:ea typeface="ＭＳ Ｐゴシック" charset="0"/>
                <a:cs typeface="ＭＳ Ｐゴシック" charset="0"/>
              </a:rPr>
              <a:t>g(t)</a:t>
            </a:r>
            <a:r>
              <a:rPr lang="en-US">
                <a:latin typeface="Times" charset="0"/>
                <a:ea typeface="ＭＳ Ｐゴシック" charset="0"/>
                <a:cs typeface="ＭＳ Ｐゴシック" charset="0"/>
              </a:rPr>
              <a:t>. So </a:t>
            </a:r>
            <a:r>
              <a:rPr lang="en-US" i="1">
                <a:latin typeface="Times" charset="0"/>
                <a:ea typeface="ＭＳ Ｐゴシック" charset="0"/>
                <a:cs typeface="ＭＳ Ｐゴシック" charset="0"/>
              </a:rPr>
              <a:t>g(t)</a:t>
            </a:r>
            <a:r>
              <a:rPr lang="en-US">
                <a:latin typeface="Times" charset="0"/>
                <a:ea typeface="ＭＳ Ｐゴシック" charset="0"/>
                <a:cs typeface="ＭＳ Ｐゴシック" charset="0"/>
              </a:rPr>
              <a:t> is the input </a:t>
            </a:r>
            <a:r>
              <a:rPr lang="en-US" i="1">
                <a:latin typeface="Times" charset="0"/>
                <a:ea typeface="ＭＳ Ｐゴシック" charset="0"/>
                <a:cs typeface="ＭＳ Ｐゴシック" charset="0"/>
              </a:rPr>
              <a:t>N(g)</a:t>
            </a:r>
            <a:r>
              <a:rPr lang="en-US">
                <a:latin typeface="Times" charset="0"/>
                <a:ea typeface="ＭＳ Ｐゴシック" charset="0"/>
                <a:cs typeface="ＭＳ Ｐゴシック" charset="0"/>
              </a:rPr>
              <a:t> and the predicted response </a:t>
            </a:r>
            <a:r>
              <a:rPr lang="en-US" i="1">
                <a:latin typeface="Times" charset="0"/>
                <a:ea typeface="ＭＳ Ｐゴシック" charset="0"/>
                <a:cs typeface="ＭＳ Ｐゴシック" charset="0"/>
              </a:rPr>
              <a:t>r</a:t>
            </a:r>
            <a:r>
              <a:rPr lang="ja-JP" altLang="en-US" i="1">
                <a:latin typeface="Times" charset="0"/>
                <a:ea typeface="ＭＳ Ｐゴシック" charset="0"/>
                <a:cs typeface="ＭＳ Ｐゴシック" charset="0"/>
              </a:rPr>
              <a:t>’</a:t>
            </a:r>
            <a:r>
              <a:rPr lang="en-US" altLang="ja-JP" i="1">
                <a:latin typeface="Times" charset="0"/>
                <a:ea typeface="ＭＳ Ｐゴシック" charset="0"/>
                <a:cs typeface="ＭＳ Ｐゴシック" charset="0"/>
              </a:rPr>
              <a:t>(t)</a:t>
            </a:r>
            <a:r>
              <a:rPr lang="en-US" altLang="ja-JP">
                <a:latin typeface="Times" charset="0"/>
                <a:ea typeface="ＭＳ Ｐゴシック" charset="0"/>
                <a:cs typeface="ＭＳ Ｐゴシック" charset="0"/>
              </a:rPr>
              <a:t> is the output.</a:t>
            </a:r>
          </a:p>
          <a:p>
            <a:pPr eaLnBrk="1" hangingPunct="1"/>
            <a:r>
              <a:rPr lang="en-US">
                <a:latin typeface="Times" charset="0"/>
                <a:ea typeface="ＭＳ Ｐゴシック" charset="0"/>
                <a:cs typeface="ＭＳ Ｐゴシック" charset="0"/>
              </a:rPr>
              <a:t>The model at top is from Baccus &amp; Meister (2002).</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The bottom plot shows the comparison of the model and the actual cell</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firing rate. The model is in red, I think I got this right in class (legend now added). The plot below is from the Chichilnisky paper, but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the same type of model as shown at top. So don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look to correspond the values of the points between the model at top and plot below.</a:t>
            </a:r>
            <a:endParaRPr lang="en-US">
              <a:latin typeface="Times"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C014B97C-040C-6244-89D6-3D1C220EDE9C}" type="slidenum">
              <a:rPr lang="en-US" sz="1200" u="none"/>
              <a:pPr/>
              <a:t>21</a:t>
            </a:fld>
            <a:endParaRPr lang="en-US" sz="1200" u="none"/>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Different examples of the LN models from different systems using different stimuli. </a:t>
            </a:r>
          </a:p>
          <a:p>
            <a:pPr eaLnBrk="1" hangingPunct="1"/>
            <a:r>
              <a:rPr lang="en-US">
                <a:latin typeface="Times" charset="0"/>
                <a:ea typeface="ＭＳ Ｐゴシック" charset="0"/>
                <a:cs typeface="ＭＳ Ｐゴシック" charset="0"/>
              </a:rPr>
              <a:t>Fly H1: Here, the stimulus variable is not light intensity, but motion velocity. This cell encodes motion velocity linearly, but saturates at high positive velocities.</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Auditory Neuron: The stimulus variable here is sound amplitude. A broadband noise is used, but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amplitude is modulated according to a Gaussian white noise distribution. Then the correlation is done relative to the sound amplitude. </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Whole monkey: Here, the monkey is making choices (red vs green spots) in order to get rewards (liquid). Whether the monkey gets rewarded for red or green changes over time, and the monkey doesn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know color will be rewarded. The monkeys behavior is predicted by a simple linear filter weighting the history of rewards over time followed by a static nonlinearity. There</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also a stage of noise added at the end not shown here.</a:t>
            </a:r>
            <a:endParaRPr lang="en-US">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AB0638E-99B0-184F-9A54-05C7FE4D05FF}" type="slidenum">
              <a:rPr lang="en-US" sz="1200" u="none">
                <a:latin typeface="Arial" charset="0"/>
              </a:rPr>
              <a:pPr/>
              <a:t>4</a:t>
            </a:fld>
            <a:endParaRPr lang="en-US" sz="1200" u="none">
              <a:latin typeface="Arial"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Important questions about how a neuron can convey information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a:ln/>
        </p:spPr>
      </p:sp>
      <p:sp>
        <p:nvSpPr>
          <p:cNvPr id="593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Calcium action potentials can be measured in some dendrites. Here, caged glutamate is being released onto a cell. This is a synthetic glutamate analog that is inactive, because there is an additional molecule attached to the glutamate. When light is absorbed by the molecule, it cleaves, releasing glutamate that then can bind to glutamate receptors.</a:t>
            </a: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Calcium action potentials occur when the cell depolarizes sufficiently to open a large calcium current, which then further depolarizes the cell producing positive feedback. Eventually (~50 – 100 ms) calcium channels inactivate (close), even though the cell is still depolarized, thereby ending the action potential. </a:t>
            </a:r>
          </a:p>
        </p:txBody>
      </p:sp>
      <p:sp>
        <p:nvSpPr>
          <p:cNvPr id="593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fld id="{064F1F94-0BAB-9F43-9DC3-C9080C2B40A7}" type="slidenum">
              <a:rPr lang="en-US" sz="1200" u="none">
                <a:latin typeface="Times New Roman" charset="0"/>
              </a:rPr>
              <a:pPr eaLnBrk="1" hangingPunct="1"/>
              <a:t>24</a:t>
            </a:fld>
            <a:endParaRPr lang="en-US" sz="1200" u="none">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F38374B8-7697-284C-87FE-9FAA74DD8602}" type="slidenum">
              <a:rPr lang="en-US" sz="1200" u="none"/>
              <a:pPr/>
              <a:t>26</a:t>
            </a:fld>
            <a:endParaRPr lang="en-US" sz="1200" u="none"/>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5D3F2F84-256B-E348-98C0-5D56E91F5B44}" type="slidenum">
              <a:rPr lang="en-US" sz="1200" u="none"/>
              <a:pPr/>
              <a:t>5</a:t>
            </a:fld>
            <a:endParaRPr lang="en-US" sz="1200" u="none"/>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diagram indicates a commonly used procedure for answering the question:</a:t>
            </a:r>
          </a:p>
          <a:p>
            <a:pPr eaLnBrk="1" hangingPunct="1"/>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What makes a neuron respond?</a:t>
            </a:r>
            <a:r>
              <a:rPr lang="ja-JP" altLang="en-US">
                <a:latin typeface="Times" charset="0"/>
                <a:ea typeface="ＭＳ Ｐゴシック" charset="0"/>
                <a:cs typeface="ＭＳ Ｐゴシック" charset="0"/>
              </a:rPr>
              <a:t>”</a:t>
            </a:r>
            <a:endParaRPr lang="en-US" altLang="ja-JP">
              <a:latin typeface="Times" charset="0"/>
              <a:ea typeface="ＭＳ Ｐゴシック" charset="0"/>
              <a:cs typeface="ＭＳ Ｐゴシック" charset="0"/>
            </a:endParaRP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The method is called reverse correlation.</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A Gaussian white noise stimulus is presented to the retina, and the spiking response is recording (spikes are black tick marks underneath the light intensity trace).</a:t>
            </a:r>
          </a:p>
          <a:p>
            <a:pPr eaLnBrk="1" hangingPunct="1"/>
            <a:r>
              <a:rPr lang="en-US">
                <a:latin typeface="Times" charset="0"/>
                <a:ea typeface="ＭＳ Ｐゴシック" charset="0"/>
                <a:cs typeface="ＭＳ Ｐゴシック" charset="0"/>
              </a:rPr>
              <a:t>Prior to each spike, a 1 second segment of stimulus is extracted. When all 1 second segments are averaged, this yields so-called spike-triggered average stimulus.</a:t>
            </a:r>
          </a:p>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69D1DC6-E066-9348-8642-FE7E43F6E8DC}" type="slidenum">
              <a:rPr lang="en-US" sz="1200" u="none"/>
              <a:pPr/>
              <a:t>6</a:t>
            </a:fld>
            <a:endParaRPr lang="en-US" sz="1200" u="none"/>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 spike-triggered average (STA) is selecting the average stimulus out of a large set of possible stimuli. If the chosen set of stimuli are random, this experiment tells you something. However, if you did this with something like a periodic stimulus (a repeatedly flashing light), then the STA is guaranteed to be periodic, because there is no other possible stimuli.</a:t>
            </a:r>
          </a:p>
          <a:p>
            <a:pPr eaLnBrk="1" hangingPunct="1"/>
            <a:r>
              <a:rPr lang="en-US">
                <a:latin typeface="Times" charset="0"/>
                <a:ea typeface="ＭＳ Ｐゴシック" charset="0"/>
                <a:cs typeface="ＭＳ Ｐゴシック" charset="0"/>
              </a:rPr>
              <a:t>And so the procedure of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white-noise analysis</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relies on the fact that the stimulus is random. White noise means that the stimulus contains all possible temporal frequencies in equal power. Another way of saying this is that the power spectrum is flat. Visual white noise looks like a television that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not tuned to a station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snow</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Auditory white noise sounds like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shhhh</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a:t>
            </a:r>
          </a:p>
          <a:p>
            <a:pPr eaLnBrk="1" hangingPunct="1"/>
            <a:r>
              <a:rPr lang="en-US">
                <a:latin typeface="Times" charset="0"/>
                <a:ea typeface="ＭＳ Ｐゴシック" charset="0"/>
                <a:cs typeface="ＭＳ Ｐゴシック" charset="0"/>
              </a:rPr>
              <a:t>A special case of white noise is drawn from a Gaussian distribution. In Gaussian white noise, all possible temporal patterns and frequencies occur with equal probability,  so if a cell preferentially responds to one type of pattern,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because the cell really has that preference, not because the stimulus is enriched for that pattern.</a:t>
            </a:r>
            <a:endParaRPr lang="en-US">
              <a:latin typeface="Times"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7FED3BAD-73F8-A14E-AEFD-6E87302E53E3}" type="slidenum">
              <a:rPr lang="en-US" sz="1200" u="none"/>
              <a:pPr/>
              <a:t>7</a:t>
            </a:fld>
            <a:endParaRPr lang="en-US" sz="1200" u="none"/>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charset="0"/>
              <a:ea typeface="ＭＳ Ｐゴシック" charset="0"/>
              <a:cs typeface="ＭＳ Ｐゴシック" charset="0"/>
              <a:sym typeface="Symbol" charset="0"/>
            </a:endParaRPr>
          </a:p>
          <a:p>
            <a:pPr eaLnBrk="1" hangingPunct="1">
              <a:buFont typeface="Symbol" charset="0"/>
              <a:buNone/>
            </a:pPr>
            <a:endParaRPr lang="en-US" i="1">
              <a:latin typeface="Times" charset="0"/>
              <a:ea typeface="ＭＳ Ｐゴシック" charset="0"/>
              <a:cs typeface="ＭＳ Ｐゴシック" charset="0"/>
            </a:endParaRPr>
          </a:p>
          <a:p>
            <a:pPr eaLnBrk="1" hangingPunct="1"/>
            <a:endParaRPr lang="en-US" i="1">
              <a:latin typeface="Times"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FE05C599-4E5C-FA49-B1F0-58573620E235}" type="slidenum">
              <a:rPr lang="en-US" sz="1200" u="none"/>
              <a:pPr/>
              <a:t>8</a:t>
            </a:fld>
            <a:endParaRPr lang="en-US" sz="1200" u="none"/>
          </a:p>
        </p:txBody>
      </p:sp>
      <p:sp>
        <p:nvSpPr>
          <p:cNvPr id="28674" name="Rectangle 2"/>
          <p:cNvSpPr>
            <a:spLocks noGrp="1" noRot="1" noChangeAspect="1" noChangeArrowheads="1"/>
          </p:cNvSpPr>
          <p:nvPr>
            <p:ph type="sldImg"/>
          </p:nvPr>
        </p:nvSpPr>
        <p:spPr>
          <a:solidFill>
            <a:srgbClr val="FFFFFF"/>
          </a:solidFill>
          <a:ln/>
        </p:spPr>
      </p:sp>
      <p:sp>
        <p:nvSpPr>
          <p:cNvPr id="286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E0E126B1-F244-A545-B06D-3F4554C39D37}" type="slidenum">
              <a:rPr lang="en-US" sz="1200" u="none"/>
              <a:pPr/>
              <a:t>9</a:t>
            </a:fld>
            <a:endParaRPr lang="en-US" sz="1200" u="none"/>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 necessary condition for computing the most effective stimulus by reverse correlation (spike-triggered-average) is each stimulus on one side of zero (zero is the mean stimulus) is matched by a stimulus on the opposite side of zero. This condition is called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spherical symmetry</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meaning that like an n-dimensional sphere  (what one typically thinks of as a sphere is a 3-D sphere), no matter which way you view the sphere, the sphere is the same. Thus, every direction in stimulus space is like every other direction. Gaussian white noise is a convenient way to achieve this condition.</a:t>
            </a:r>
            <a:endParaRPr lang="en-US">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049F8B56-1FA5-A847-8BD1-6C7D0C3311A0}" type="slidenum">
              <a:rPr lang="en-US" sz="1200" u="none"/>
              <a:pPr/>
              <a:t>10</a:t>
            </a:fld>
            <a:endParaRPr lang="en-US" sz="1200" u="none"/>
          </a:p>
        </p:txBody>
      </p:sp>
      <p:sp>
        <p:nvSpPr>
          <p:cNvPr id="32770" name="Rectangle 2"/>
          <p:cNvSpPr>
            <a:spLocks noGrp="1" noRot="1" noChangeAspect="1" noChangeArrowheads="1"/>
          </p:cNvSpPr>
          <p:nvPr>
            <p:ph type="sldImg"/>
          </p:nvPr>
        </p:nvSpPr>
        <p:spPr>
          <a:xfrm>
            <a:off x="2857500" y="515938"/>
            <a:ext cx="3427413" cy="2570162"/>
          </a:xfrm>
          <a:solidFill>
            <a:srgbClr val="FFFFFF"/>
          </a:solidFill>
          <a:ln/>
        </p:spPr>
      </p:sp>
      <p:sp>
        <p:nvSpPr>
          <p:cNvPr id="32771" name="Rectangle 3"/>
          <p:cNvSpPr>
            <a:spLocks noGrp="1" noChangeArrowheads="1"/>
          </p:cNvSpPr>
          <p:nvPr>
            <p:ph type="body" idx="1"/>
          </p:nvPr>
        </p:nvSpPr>
        <p:spPr>
          <a:xfrm>
            <a:off x="914400" y="3259138"/>
            <a:ext cx="7315200" cy="3082925"/>
          </a:xfrm>
          <a:solidFill>
            <a:srgbClr val="FFFFFF"/>
          </a:solidFill>
          <a:ln>
            <a:solidFill>
              <a:srgbClr val="000000"/>
            </a:solidFill>
          </a:ln>
        </p:spPr>
        <p:txBody>
          <a:bodyPr/>
          <a:lstStyle/>
          <a:p>
            <a:pPr eaLnBrk="1" hangingPunct="1"/>
            <a:r>
              <a:rPr lang="en-US">
                <a:latin typeface="Times" charset="0"/>
                <a:ea typeface="ＭＳ Ｐゴシック" charset="0"/>
                <a:cs typeface="ＭＳ Ｐゴシック" charset="0"/>
              </a:rPr>
              <a:t>This is a single photoreceptor sucked up into a glass pipette. One of Denis Baylor</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postdocs is at the other end (buffered by a micromanipulator) recording currents passing across the membrane in response to a flash of light (yellow bar).</a:t>
            </a:r>
            <a:endParaRPr lang="en-US">
              <a:latin typeface="Times"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14D65732-BAEF-994D-B488-30CB8B4D6EEF}" type="slidenum">
              <a:rPr lang="en-US" sz="1200" u="none"/>
              <a:pPr/>
              <a:t>11</a:t>
            </a:fld>
            <a:endParaRPr lang="en-US" sz="1200" u="none"/>
          </a:p>
        </p:txBody>
      </p:sp>
      <p:sp>
        <p:nvSpPr>
          <p:cNvPr id="34818" name="Rectangle 2"/>
          <p:cNvSpPr>
            <a:spLocks noGrp="1" noRot="1" noChangeAspect="1" noChangeArrowheads="1"/>
          </p:cNvSpPr>
          <p:nvPr>
            <p:ph type="sldImg"/>
          </p:nvPr>
        </p:nvSpPr>
        <p:spPr>
          <a:xfrm>
            <a:off x="2857500" y="515938"/>
            <a:ext cx="3427413" cy="2570162"/>
          </a:xfrm>
          <a:solidFill>
            <a:srgbClr val="FFFFFF"/>
          </a:solidFill>
          <a:ln/>
        </p:spPr>
      </p:sp>
      <p:sp>
        <p:nvSpPr>
          <p:cNvPr id="34819" name="Rectangle 3"/>
          <p:cNvSpPr>
            <a:spLocks noGrp="1" noChangeArrowheads="1"/>
          </p:cNvSpPr>
          <p:nvPr>
            <p:ph type="body" idx="1"/>
          </p:nvPr>
        </p:nvSpPr>
        <p:spPr>
          <a:xfrm>
            <a:off x="914400" y="3259138"/>
            <a:ext cx="7315200" cy="3082925"/>
          </a:xfrm>
          <a:solidFill>
            <a:srgbClr val="FFFFFF"/>
          </a:solidFill>
          <a:ln>
            <a:solidFill>
              <a:srgbClr val="000000"/>
            </a:solidFill>
          </a:ln>
        </p:spPr>
        <p:txBody>
          <a:bodyPr/>
          <a:lstStyle/>
          <a:p>
            <a:pPr eaLnBrk="1" hangingPunct="1"/>
            <a:r>
              <a:rPr lang="en-US">
                <a:latin typeface="Times" charset="0"/>
                <a:ea typeface="ＭＳ Ｐゴシック" charset="0"/>
                <a:cs typeface="ＭＳ Ｐゴシック" charset="0"/>
              </a:rPr>
              <a:t>The photoreceptor has a range in the middle where the response curve is approximated by a line -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the linear range</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The following slides focus on this linear range.</a:t>
            </a:r>
            <a:endParaRPr lang="en-US">
              <a:latin typeface="Times"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90A3A76-4162-9341-AEBB-6B98EE52621E}" type="slidenum">
              <a:rPr lang="en-US"/>
              <a:pPr>
                <a:defRPr/>
              </a:pPr>
              <a:t>‹#›</a:t>
            </a:fld>
            <a:endParaRPr lang="en-US"/>
          </a:p>
        </p:txBody>
      </p:sp>
    </p:spTree>
    <p:extLst>
      <p:ext uri="{BB962C8B-B14F-4D97-AF65-F5344CB8AC3E}">
        <p14:creationId xmlns:p14="http://schemas.microsoft.com/office/powerpoint/2010/main" val="2804204207"/>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233ECA3-331D-2C4D-BF70-B3062D4D039F}" type="slidenum">
              <a:rPr lang="en-US"/>
              <a:pPr>
                <a:defRPr/>
              </a:pPr>
              <a:t>‹#›</a:t>
            </a:fld>
            <a:endParaRPr lang="en-US"/>
          </a:p>
        </p:txBody>
      </p:sp>
    </p:spTree>
    <p:extLst>
      <p:ext uri="{BB962C8B-B14F-4D97-AF65-F5344CB8AC3E}">
        <p14:creationId xmlns:p14="http://schemas.microsoft.com/office/powerpoint/2010/main" val="259546184"/>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12D0C766-EF50-0C4D-AABA-A8A3E842CE47}" type="slidenum">
              <a:rPr lang="en-US"/>
              <a:pPr>
                <a:defRPr/>
              </a:pPr>
              <a:t>‹#›</a:t>
            </a:fld>
            <a:endParaRPr lang="en-US"/>
          </a:p>
        </p:txBody>
      </p:sp>
    </p:spTree>
    <p:extLst>
      <p:ext uri="{BB962C8B-B14F-4D97-AF65-F5344CB8AC3E}">
        <p14:creationId xmlns:p14="http://schemas.microsoft.com/office/powerpoint/2010/main" val="5728810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5A261E3-3F69-5F48-B94C-0D10D9A00B1E}" type="slidenum">
              <a:rPr lang="en-US"/>
              <a:pPr>
                <a:defRPr/>
              </a:pPr>
              <a:t>‹#›</a:t>
            </a:fld>
            <a:endParaRPr lang="en-US"/>
          </a:p>
        </p:txBody>
      </p:sp>
    </p:spTree>
    <p:extLst>
      <p:ext uri="{BB962C8B-B14F-4D97-AF65-F5344CB8AC3E}">
        <p14:creationId xmlns:p14="http://schemas.microsoft.com/office/powerpoint/2010/main" val="209848112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C259EAF-3287-4044-A711-EB3125A06E93}" type="slidenum">
              <a:rPr lang="en-US"/>
              <a:pPr>
                <a:defRPr/>
              </a:pPr>
              <a:t>‹#›</a:t>
            </a:fld>
            <a:endParaRPr lang="en-US"/>
          </a:p>
        </p:txBody>
      </p:sp>
    </p:spTree>
    <p:extLst>
      <p:ext uri="{BB962C8B-B14F-4D97-AF65-F5344CB8AC3E}">
        <p14:creationId xmlns:p14="http://schemas.microsoft.com/office/powerpoint/2010/main" val="3931226435"/>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EF8439C-81C3-1747-98F5-1E70EF07A4BD}" type="slidenum">
              <a:rPr lang="en-US"/>
              <a:pPr>
                <a:defRPr/>
              </a:pPr>
              <a:t>‹#›</a:t>
            </a:fld>
            <a:endParaRPr lang="en-US"/>
          </a:p>
        </p:txBody>
      </p:sp>
    </p:spTree>
    <p:extLst>
      <p:ext uri="{BB962C8B-B14F-4D97-AF65-F5344CB8AC3E}">
        <p14:creationId xmlns:p14="http://schemas.microsoft.com/office/powerpoint/2010/main" val="572189859"/>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E8E3128B-E20F-C34E-A729-5B1A73560BBA}" type="slidenum">
              <a:rPr lang="en-US"/>
              <a:pPr>
                <a:defRPr/>
              </a:pPr>
              <a:t>‹#›</a:t>
            </a:fld>
            <a:endParaRPr lang="en-US"/>
          </a:p>
        </p:txBody>
      </p:sp>
    </p:spTree>
    <p:extLst>
      <p:ext uri="{BB962C8B-B14F-4D97-AF65-F5344CB8AC3E}">
        <p14:creationId xmlns:p14="http://schemas.microsoft.com/office/powerpoint/2010/main" val="152313742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887C0E52-4C97-B745-832A-969462F91B39}" type="slidenum">
              <a:rPr lang="en-US"/>
              <a:pPr>
                <a:defRPr/>
              </a:pPr>
              <a:t>‹#›</a:t>
            </a:fld>
            <a:endParaRPr lang="en-US"/>
          </a:p>
        </p:txBody>
      </p:sp>
    </p:spTree>
    <p:extLst>
      <p:ext uri="{BB962C8B-B14F-4D97-AF65-F5344CB8AC3E}">
        <p14:creationId xmlns:p14="http://schemas.microsoft.com/office/powerpoint/2010/main" val="290256545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558E93B1-61FD-8F4D-BDAF-A99B61988689}" type="slidenum">
              <a:rPr lang="en-US"/>
              <a:pPr>
                <a:defRPr/>
              </a:pPr>
              <a:t>‹#›</a:t>
            </a:fld>
            <a:endParaRPr lang="en-US"/>
          </a:p>
        </p:txBody>
      </p:sp>
    </p:spTree>
    <p:extLst>
      <p:ext uri="{BB962C8B-B14F-4D97-AF65-F5344CB8AC3E}">
        <p14:creationId xmlns:p14="http://schemas.microsoft.com/office/powerpoint/2010/main" val="2972207319"/>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F8BC501-15B8-4441-B2D2-D0F80004EDA2}" type="slidenum">
              <a:rPr lang="en-US"/>
              <a:pPr>
                <a:defRPr/>
              </a:pPr>
              <a:t>‹#›</a:t>
            </a:fld>
            <a:endParaRPr lang="en-US"/>
          </a:p>
        </p:txBody>
      </p:sp>
    </p:spTree>
    <p:extLst>
      <p:ext uri="{BB962C8B-B14F-4D97-AF65-F5344CB8AC3E}">
        <p14:creationId xmlns:p14="http://schemas.microsoft.com/office/powerpoint/2010/main" val="139783639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6D4DC7FA-E660-F947-8985-4CC9C773C085}" type="slidenum">
              <a:rPr lang="en-US"/>
              <a:pPr>
                <a:defRPr/>
              </a:pPr>
              <a:t>‹#›</a:t>
            </a:fld>
            <a:endParaRPr lang="en-US"/>
          </a:p>
        </p:txBody>
      </p:sp>
    </p:spTree>
    <p:extLst>
      <p:ext uri="{BB962C8B-B14F-4D97-AF65-F5344CB8AC3E}">
        <p14:creationId xmlns:p14="http://schemas.microsoft.com/office/powerpoint/2010/main" val="190164191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u="none">
                <a:latin typeface="Times" pitchFamily="-104"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u="none">
                <a:latin typeface="Times" pitchFamily="-104"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u="none"/>
            </a:lvl1pPr>
          </a:lstStyle>
          <a:p>
            <a:pPr>
              <a:defRPr/>
            </a:pPr>
            <a:fld id="{536C7518-8498-2E43-A271-8FDBC4FCFFA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xmlns:p14="http://schemas.microsoft.com/office/powerpoint/2010/main"/>
  <p:txStyles>
    <p:titleStyle>
      <a:lvl1pPr algn="ctr" rtl="0" eaLnBrk="0" fontAlgn="base" hangingPunct="0">
        <a:spcBef>
          <a:spcPct val="0"/>
        </a:spcBef>
        <a:spcAft>
          <a:spcPct val="0"/>
        </a:spcAft>
        <a:defRPr sz="4400">
          <a:solidFill>
            <a:schemeClr val="tx2"/>
          </a:solidFill>
          <a:latin typeface="+mj-lt"/>
          <a:ea typeface="ＭＳ Ｐゴシック" pitchFamily="-104" charset="-128"/>
          <a:cs typeface="ＭＳ Ｐゴシック" pitchFamily="-104" charset="-128"/>
        </a:defRPr>
      </a:lvl1pPr>
      <a:lvl2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2pPr>
      <a:lvl3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3pPr>
      <a:lvl4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4pPr>
      <a:lvl5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5pPr>
      <a:lvl6pPr marL="457200" algn="ctr" rtl="0" fontAlgn="base">
        <a:spcBef>
          <a:spcPct val="0"/>
        </a:spcBef>
        <a:spcAft>
          <a:spcPct val="0"/>
        </a:spcAft>
        <a:defRPr sz="4400">
          <a:solidFill>
            <a:schemeClr val="tx2"/>
          </a:solidFill>
          <a:latin typeface="Times" pitchFamily="-104" charset="0"/>
        </a:defRPr>
      </a:lvl6pPr>
      <a:lvl7pPr marL="914400" algn="ctr" rtl="0" fontAlgn="base">
        <a:spcBef>
          <a:spcPct val="0"/>
        </a:spcBef>
        <a:spcAft>
          <a:spcPct val="0"/>
        </a:spcAft>
        <a:defRPr sz="4400">
          <a:solidFill>
            <a:schemeClr val="tx2"/>
          </a:solidFill>
          <a:latin typeface="Times" pitchFamily="-104" charset="0"/>
        </a:defRPr>
      </a:lvl7pPr>
      <a:lvl8pPr marL="1371600" algn="ctr" rtl="0" fontAlgn="base">
        <a:spcBef>
          <a:spcPct val="0"/>
        </a:spcBef>
        <a:spcAft>
          <a:spcPct val="0"/>
        </a:spcAft>
        <a:defRPr sz="4400">
          <a:solidFill>
            <a:schemeClr val="tx2"/>
          </a:solidFill>
          <a:latin typeface="Times" pitchFamily="-104" charset="0"/>
        </a:defRPr>
      </a:lvl8pPr>
      <a:lvl9pPr marL="1828800" algn="ctr" rtl="0" fontAlgn="base">
        <a:spcBef>
          <a:spcPct val="0"/>
        </a:spcBef>
        <a:spcAft>
          <a:spcPct val="0"/>
        </a:spcAft>
        <a:defRPr sz="4400">
          <a:solidFill>
            <a:schemeClr val="tx2"/>
          </a:solidFill>
          <a:latin typeface="Times" pitchFamily="-10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4" charset="-128"/>
          <a:cs typeface="ＭＳ Ｐゴシック" pitchFamily="-104"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4"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4"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4"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4"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ea typeface="ＭＳ Ｐゴシック" pitchFamily="-104"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4"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4"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1.png"/><Relationship Id="rId5" Type="http://schemas.openxmlformats.org/officeDocument/2006/relationships/image" Target="../media/image22.emf"/><Relationship Id="rId6" Type="http://schemas.openxmlformats.org/officeDocument/2006/relationships/oleObject" Target="../embeddings/oleObject1.bin"/><Relationship Id="rId7" Type="http://schemas.openxmlformats.org/officeDocument/2006/relationships/image" Target="../media/image19.emf"/><Relationship Id="rId8" Type="http://schemas.openxmlformats.org/officeDocument/2006/relationships/oleObject" Target="../embeddings/oleObject2.bin"/><Relationship Id="rId9" Type="http://schemas.openxmlformats.org/officeDocument/2006/relationships/image" Target="../media/image20.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9.emf"/><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8" Type="http://schemas.openxmlformats.org/officeDocument/2006/relationships/image" Target="../media/image41.emf"/><Relationship Id="rId9" Type="http://schemas.openxmlformats.org/officeDocument/2006/relationships/image" Target="../media/image42.emf"/><Relationship Id="rId10" Type="http://schemas.openxmlformats.org/officeDocument/2006/relationships/image" Target="../media/image43.em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 Id="rId3"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oleObject" Target="../embeddings/oleObject3.bin"/><Relationship Id="rId5" Type="http://schemas.openxmlformats.org/officeDocument/2006/relationships/image" Target="../media/image67.emf"/><Relationship Id="rId6" Type="http://schemas.openxmlformats.org/officeDocument/2006/relationships/image" Target="../media/image69.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oleObject" Target="../embeddings/oleObject4.bin"/><Relationship Id="rId5" Type="http://schemas.openxmlformats.org/officeDocument/2006/relationships/image" Target="../media/image67.emf"/><Relationship Id="rId6" Type="http://schemas.openxmlformats.org/officeDocument/2006/relationships/image" Target="../media/image69.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oleObject" Target="../embeddings/oleObject5.bin"/><Relationship Id="rId5" Type="http://schemas.openxmlformats.org/officeDocument/2006/relationships/image" Target="../media/image67.emf"/><Relationship Id="rId6" Type="http://schemas.openxmlformats.org/officeDocument/2006/relationships/image" Target="../media/image71.jpeg"/><Relationship Id="rId7" Type="http://schemas.microsoft.com/office/2007/relationships/hdphoto" Target="../media/hdphoto1.wdp"/><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1"/>
          <p:cNvSpPr txBox="1">
            <a:spLocks noChangeArrowheads="1"/>
          </p:cNvSpPr>
          <p:nvPr/>
        </p:nvSpPr>
        <p:spPr bwMode="auto">
          <a:xfrm>
            <a:off x="2498725" y="304800"/>
            <a:ext cx="4295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 charset="0"/>
                <a:cs typeface="Arial      " charset="0"/>
              </a:rPr>
              <a:t>Lecture 3 sensory encoding</a:t>
            </a:r>
          </a:p>
        </p:txBody>
      </p:sp>
      <p:sp>
        <p:nvSpPr>
          <p:cNvPr id="15362" name="TextBox 1"/>
          <p:cNvSpPr txBox="1">
            <a:spLocks noChangeArrowheads="1"/>
          </p:cNvSpPr>
          <p:nvPr/>
        </p:nvSpPr>
        <p:spPr bwMode="auto">
          <a:xfrm>
            <a:off x="482600" y="1771650"/>
            <a:ext cx="8204200"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2000" u="none">
                <a:latin typeface="Helvetica" charset="0"/>
                <a:cs typeface="Helvetica" charset="0"/>
              </a:rPr>
              <a:t>How does the nervous system represent sensory information?</a:t>
            </a:r>
          </a:p>
          <a:p>
            <a:pPr algn="l"/>
            <a:r>
              <a:rPr lang="en-US" sz="2000" u="none">
                <a:latin typeface="Helvetica" charset="0"/>
                <a:cs typeface="Helvetica" charset="0"/>
              </a:rPr>
              <a:t>What stimuli drive neurons, let’s call them sensory ‘features’?</a:t>
            </a:r>
          </a:p>
          <a:p>
            <a:pPr algn="l"/>
            <a:r>
              <a:rPr lang="en-US" sz="2000" u="none">
                <a:latin typeface="Helvetica" charset="0"/>
                <a:cs typeface="Helvetica" charset="0"/>
              </a:rPr>
              <a:t>How can a neural code be decoded?</a:t>
            </a:r>
          </a:p>
          <a:p>
            <a:pPr algn="l"/>
            <a:endParaRPr lang="en-US" sz="2000" u="none">
              <a:latin typeface="Helvetica" charset="0"/>
              <a:cs typeface="Helvetica" charset="0"/>
            </a:endParaRPr>
          </a:p>
          <a:p>
            <a:pPr algn="l"/>
            <a:r>
              <a:rPr lang="en-US" sz="2000" u="none">
                <a:latin typeface="Helvetica" charset="0"/>
                <a:cs typeface="Helvetica" charset="0"/>
              </a:rPr>
              <a:t>How are the set of important sensory features allocated to neurons?</a:t>
            </a:r>
          </a:p>
          <a:p>
            <a:pPr algn="l"/>
            <a:r>
              <a:rPr lang="en-US" sz="2000" u="none">
                <a:latin typeface="Helvetica" charset="0"/>
                <a:cs typeface="Helvetica" charset="0"/>
              </a:rPr>
              <a:t>How are mechanisms used to construct a sensory representation? </a:t>
            </a:r>
          </a:p>
          <a:p>
            <a:pPr algn="l"/>
            <a:r>
              <a:rPr lang="en-US" sz="2000" u="none">
                <a:latin typeface="Helvetica" charset="0"/>
                <a:cs typeface="Helvetica" charset="0"/>
              </a:rPr>
              <a:t>How do properties of sensory neurons influence behavior?</a:t>
            </a:r>
          </a:p>
          <a:p>
            <a:pPr algn="l"/>
            <a:endParaRPr lang="en-US" sz="2000" u="none">
              <a:latin typeface="Helvetica" charset="0"/>
              <a:cs typeface="Helvetica" charset="0"/>
            </a:endParaRPr>
          </a:p>
          <a:p>
            <a:pPr algn="l"/>
            <a:r>
              <a:rPr lang="en-US" sz="2000" u="none">
                <a:latin typeface="Helvetica" charset="0"/>
                <a:cs typeface="Helvetica" charset="0"/>
              </a:rPr>
              <a:t>Why is a particular neural code advantageous (or optimal)?</a:t>
            </a:r>
          </a:p>
          <a:p>
            <a:pPr algn="l"/>
            <a:r>
              <a:rPr lang="en-US" sz="2000" u="none">
                <a:latin typeface="Helvetica" charset="0"/>
                <a:cs typeface="Helvetica" charset="0"/>
              </a:rPr>
              <a:t>Why are particular mechanisms advantageous?</a:t>
            </a:r>
          </a:p>
          <a:p>
            <a:pPr algn="l"/>
            <a:r>
              <a:rPr lang="en-US" sz="2000" u="none">
                <a:latin typeface="Helvetica" charset="0"/>
                <a:cs typeface="Helvetica" charset="0"/>
              </a:rPr>
              <a:t>What design principles influence sensory systems, can they be used for artificial systems?</a:t>
            </a:r>
          </a:p>
          <a:p>
            <a:pPr algn="l"/>
            <a:endParaRPr lang="en-US" sz="2000" u="none">
              <a:latin typeface="Helvetica" charset="0"/>
              <a:cs typeface="Helvetica"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2"/>
          <p:cNvSpPr txBox="1">
            <a:spLocks noChangeArrowheads="1"/>
          </p:cNvSpPr>
          <p:nvPr/>
        </p:nvSpPr>
        <p:spPr bwMode="auto">
          <a:xfrm>
            <a:off x="1524000" y="304800"/>
            <a:ext cx="662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endParaRPr lang="en-US" u="none">
              <a:latin typeface="Times New Roman" charset="0"/>
            </a:endParaRPr>
          </a:p>
        </p:txBody>
      </p:sp>
      <p:sp>
        <p:nvSpPr>
          <p:cNvPr id="31746" name="Text Box 3"/>
          <p:cNvSpPr txBox="1">
            <a:spLocks noChangeArrowheads="1"/>
          </p:cNvSpPr>
          <p:nvPr/>
        </p:nvSpPr>
        <p:spPr bwMode="auto">
          <a:xfrm>
            <a:off x="1447800" y="152400"/>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endParaRPr lang="en-US" u="none">
              <a:latin typeface="Times New Roman" charset="0"/>
            </a:endParaRPr>
          </a:p>
        </p:txBody>
      </p:sp>
      <p:sp>
        <p:nvSpPr>
          <p:cNvPr id="31747" name="Line 5"/>
          <p:cNvSpPr>
            <a:spLocks noChangeShapeType="1"/>
          </p:cNvSpPr>
          <p:nvPr/>
        </p:nvSpPr>
        <p:spPr bwMode="auto">
          <a:xfrm>
            <a:off x="381000" y="1295400"/>
            <a:ext cx="8458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1748" name="Picture 6" descr="BaylorSuction2"/>
          <p:cNvPicPr>
            <a:picLocks noGrp="1" noChangeAspect="1" noChangeArrowheads="1"/>
          </p:cNvPicPr>
          <p:nvPr>
            <p:ph idx="1"/>
          </p:nvPr>
        </p:nvPicPr>
        <p:blipFill>
          <a:blip r:embed="rId3">
            <a:lum bright="24000" contrast="42000"/>
            <a:extLst>
              <a:ext uri="{28A0092B-C50C-407E-A947-70E740481C1C}">
                <a14:useLocalDpi xmlns:a14="http://schemas.microsoft.com/office/drawing/2010/main" val="0"/>
              </a:ext>
            </a:extLst>
          </a:blip>
          <a:srcRect t="8461"/>
          <a:stretch>
            <a:fillRect/>
          </a:stretch>
        </p:blipFill>
        <p:spPr>
          <a:xfrm>
            <a:off x="1447800" y="1447800"/>
            <a:ext cx="4111625" cy="5181600"/>
          </a:xfrm>
        </p:spPr>
      </p:pic>
      <p:sp>
        <p:nvSpPr>
          <p:cNvPr id="31749" name="Text Box 7"/>
          <p:cNvSpPr txBox="1">
            <a:spLocks noChangeArrowheads="1"/>
          </p:cNvSpPr>
          <p:nvPr/>
        </p:nvSpPr>
        <p:spPr bwMode="auto">
          <a:xfrm>
            <a:off x="6019800" y="5638800"/>
            <a:ext cx="243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r>
              <a:rPr lang="en-US" sz="2000" u="none">
                <a:latin typeface="Arial" charset="0"/>
              </a:rPr>
              <a:t>Baylor, Lamb and Yau (1979)</a:t>
            </a:r>
          </a:p>
        </p:txBody>
      </p:sp>
      <p:sp>
        <p:nvSpPr>
          <p:cNvPr id="31750" name="Text Box 8"/>
          <p:cNvSpPr txBox="1">
            <a:spLocks noChangeArrowheads="1"/>
          </p:cNvSpPr>
          <p:nvPr/>
        </p:nvSpPr>
        <p:spPr bwMode="auto">
          <a:xfrm>
            <a:off x="1674813" y="307975"/>
            <a:ext cx="574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How will a neuron respond to a stimulus?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814388" y="692150"/>
            <a:ext cx="7758112" cy="822325"/>
          </a:xfrm>
          <a:prstGeom prst="rect">
            <a:avLst/>
          </a:prstGeom>
          <a:noFill/>
          <a:ln w="9525">
            <a:noFill/>
            <a:miter lim="800000"/>
            <a:headEnd/>
            <a:tailEnd/>
          </a:ln>
          <a:effectLst/>
        </p:spPr>
        <p:txBody>
          <a:bodyPr>
            <a:spAutoFit/>
          </a:bodyPr>
          <a:lstStyle>
            <a:lvl1pPr>
              <a:defRPr sz="2400" u="sng">
                <a:solidFill>
                  <a:schemeClr val="tx1"/>
                </a:solidFill>
                <a:latin typeface="Times" charset="0"/>
                <a:ea typeface="ＭＳ Ｐゴシック" charset="0"/>
                <a:cs typeface="ＭＳ Ｐゴシック" charset="0"/>
              </a:defRPr>
            </a:lvl1pPr>
            <a:lvl2pPr marL="37931725" indent="-37474525">
              <a:defRPr sz="2400" u="sng">
                <a:solidFill>
                  <a:schemeClr val="tx1"/>
                </a:solidFill>
                <a:latin typeface="Times" charset="0"/>
                <a:ea typeface="ＭＳ Ｐゴシック" charset="0"/>
                <a:cs typeface="ＭＳ Ｐゴシック" charset="0"/>
              </a:defRPr>
            </a:lvl2pPr>
            <a:lvl3pPr>
              <a:defRPr sz="2400" u="sng">
                <a:solidFill>
                  <a:schemeClr val="tx1"/>
                </a:solidFill>
                <a:latin typeface="Times" charset="0"/>
                <a:ea typeface="ＭＳ Ｐゴシック" charset="0"/>
                <a:cs typeface="ＭＳ Ｐゴシック" charset="0"/>
              </a:defRPr>
            </a:lvl3pPr>
            <a:lvl4pPr>
              <a:defRPr sz="2400" u="sng">
                <a:solidFill>
                  <a:schemeClr val="tx1"/>
                </a:solidFill>
                <a:latin typeface="Times" charset="0"/>
                <a:ea typeface="ＭＳ Ｐゴシック" charset="0"/>
                <a:cs typeface="ＭＳ Ｐゴシック" charset="0"/>
              </a:defRPr>
            </a:lvl4pPr>
            <a:lvl5pPr>
              <a:defRPr sz="2400" u="sng">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9pPr>
          </a:lstStyle>
          <a:p>
            <a:pPr eaLnBrk="1" hangingPunct="1">
              <a:defRPr/>
            </a:pPr>
            <a:r>
              <a:rPr lang="en-US" u="none" smtClean="0">
                <a:effectLst>
                  <a:outerShdw blurRad="38100" dist="38100" dir="2700000" algn="tl">
                    <a:srgbClr val="DDDDDD"/>
                  </a:outerShdw>
                </a:effectLst>
                <a:latin typeface="Arial" charset="0"/>
              </a:rPr>
              <a:t>Single photoreceptor responses to a flash of light </a:t>
            </a:r>
          </a:p>
          <a:p>
            <a:pPr algn="l" eaLnBrk="1" hangingPunct="1">
              <a:defRPr/>
            </a:pPr>
            <a:endParaRPr lang="en-US" u="none" smtClean="0">
              <a:effectLst>
                <a:outerShdw blurRad="38100" dist="38100" dir="2700000" algn="tl">
                  <a:srgbClr val="DDDDDD"/>
                </a:outerShdw>
              </a:effectLst>
              <a:latin typeface="Arial" charset="0"/>
            </a:endParaRPr>
          </a:p>
        </p:txBody>
      </p:sp>
      <p:sp>
        <p:nvSpPr>
          <p:cNvPr id="33794" name="Line 3"/>
          <p:cNvSpPr>
            <a:spLocks noChangeShapeType="1"/>
          </p:cNvSpPr>
          <p:nvPr/>
        </p:nvSpPr>
        <p:spPr bwMode="auto">
          <a:xfrm>
            <a:off x="846138" y="1239838"/>
            <a:ext cx="74263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3795" name="Picture 4" descr="RodConeKinetics"/>
          <p:cNvPicPr>
            <a:picLocks noChangeAspect="1" noChangeArrowheads="1"/>
          </p:cNvPicPr>
          <p:nvPr/>
        </p:nvPicPr>
        <p:blipFill>
          <a:blip r:embed="rId3">
            <a:lum bright="-30000" contrast="42000"/>
            <a:extLst>
              <a:ext uri="{28A0092B-C50C-407E-A947-70E740481C1C}">
                <a14:useLocalDpi xmlns:a14="http://schemas.microsoft.com/office/drawing/2010/main" val="0"/>
              </a:ext>
            </a:extLst>
          </a:blip>
          <a:srcRect l="19301" t="47816"/>
          <a:stretch>
            <a:fillRect/>
          </a:stretch>
        </p:blipFill>
        <p:spPr bwMode="auto">
          <a:xfrm>
            <a:off x="2895600" y="2667000"/>
            <a:ext cx="484822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 Box 5"/>
          <p:cNvSpPr txBox="1">
            <a:spLocks noChangeArrowheads="1"/>
          </p:cNvSpPr>
          <p:nvPr/>
        </p:nvSpPr>
        <p:spPr bwMode="auto">
          <a:xfrm>
            <a:off x="4419600" y="5562600"/>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r>
              <a:rPr lang="en-US" sz="1400" u="none">
                <a:latin typeface="Arial" charset="0"/>
              </a:rPr>
              <a:t>Baylor (1987)</a:t>
            </a:r>
          </a:p>
        </p:txBody>
      </p:sp>
      <p:sp>
        <p:nvSpPr>
          <p:cNvPr id="33797" name="Text Box 6"/>
          <p:cNvSpPr txBox="1">
            <a:spLocks noChangeArrowheads="1"/>
          </p:cNvSpPr>
          <p:nvPr/>
        </p:nvSpPr>
        <p:spPr bwMode="auto">
          <a:xfrm>
            <a:off x="990600" y="3200400"/>
            <a:ext cx="1638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r>
              <a:rPr lang="en-US" sz="2000" u="none">
                <a:latin typeface="Arial" charset="0"/>
              </a:rPr>
              <a:t>Photocurrent</a:t>
            </a:r>
          </a:p>
          <a:p>
            <a:pPr eaLnBrk="1" hangingPunct="1"/>
            <a:r>
              <a:rPr lang="en-US" sz="2000" u="none">
                <a:latin typeface="Arial" charset="0"/>
              </a:rPr>
              <a:t>pA</a:t>
            </a:r>
          </a:p>
        </p:txBody>
      </p:sp>
      <p:sp>
        <p:nvSpPr>
          <p:cNvPr id="33798" name="Text Box 12"/>
          <p:cNvSpPr txBox="1">
            <a:spLocks noChangeArrowheads="1"/>
          </p:cNvSpPr>
          <p:nvPr/>
        </p:nvSpPr>
        <p:spPr bwMode="auto">
          <a:xfrm>
            <a:off x="1643063" y="212725"/>
            <a:ext cx="574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How will a neuron respond to a stimulus?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4"/>
          <p:cNvSpPr txBox="1">
            <a:spLocks noChangeArrowheads="1"/>
          </p:cNvSpPr>
          <p:nvPr/>
        </p:nvSpPr>
        <p:spPr bwMode="auto">
          <a:xfrm>
            <a:off x="3702050" y="279400"/>
            <a:ext cx="2266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rPr>
              <a:t>A linear system</a:t>
            </a:r>
          </a:p>
        </p:txBody>
      </p:sp>
      <p:pic>
        <p:nvPicPr>
          <p:cNvPr id="3584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785813"/>
            <a:ext cx="6654800"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Line 13"/>
          <p:cNvSpPr>
            <a:spLocks noChangeShapeType="1"/>
          </p:cNvSpPr>
          <p:nvPr/>
        </p:nvSpPr>
        <p:spPr bwMode="auto">
          <a:xfrm>
            <a:off x="3657600" y="1406525"/>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a:noFill/>
              </a14:hiddenFill>
            </a:ext>
          </a:extLst>
        </p:spPr>
        <p:txBody>
          <a:bodyPr wrap="none" anchor="ctr"/>
          <a:lstStyle/>
          <a:p>
            <a:endParaRPr lang="en-US"/>
          </a:p>
        </p:txBody>
      </p:sp>
      <p:sp>
        <p:nvSpPr>
          <p:cNvPr id="35844" name="Rectangle 15"/>
          <p:cNvSpPr>
            <a:spLocks noChangeArrowheads="1"/>
          </p:cNvSpPr>
          <p:nvPr/>
        </p:nvSpPr>
        <p:spPr bwMode="auto">
          <a:xfrm>
            <a:off x="-3124200" y="1371600"/>
            <a:ext cx="800100" cy="627063"/>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35845" name="Text Box 18"/>
          <p:cNvSpPr txBox="1">
            <a:spLocks noChangeArrowheads="1"/>
          </p:cNvSpPr>
          <p:nvPr/>
        </p:nvSpPr>
        <p:spPr bwMode="auto">
          <a:xfrm>
            <a:off x="4337050" y="11461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35846" name="Rectangle 19"/>
          <p:cNvSpPr>
            <a:spLocks noChangeArrowheads="1"/>
          </p:cNvSpPr>
          <p:nvPr/>
        </p:nvSpPr>
        <p:spPr bwMode="auto">
          <a:xfrm>
            <a:off x="4216400" y="117475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u="none"/>
              <a:t>F</a:t>
            </a:r>
          </a:p>
        </p:txBody>
      </p:sp>
      <p:sp>
        <p:nvSpPr>
          <p:cNvPr id="35847" name="Line 20"/>
          <p:cNvSpPr>
            <a:spLocks noChangeShapeType="1"/>
          </p:cNvSpPr>
          <p:nvPr/>
        </p:nvSpPr>
        <p:spPr bwMode="auto">
          <a:xfrm>
            <a:off x="4841875" y="1384300"/>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a:noFill/>
              </a14:hiddenFill>
            </a:ext>
          </a:extLst>
        </p:spPr>
        <p:txBody>
          <a:bodyPr wrap="none" anchor="ctr"/>
          <a:lstStyle/>
          <a:p>
            <a:endParaRPr lang="en-US"/>
          </a:p>
        </p:txBody>
      </p:sp>
      <p:sp>
        <p:nvSpPr>
          <p:cNvPr id="35848" name="Line 21"/>
          <p:cNvSpPr>
            <a:spLocks noChangeShapeType="1"/>
          </p:cNvSpPr>
          <p:nvPr/>
        </p:nvSpPr>
        <p:spPr bwMode="auto">
          <a:xfrm>
            <a:off x="3670300" y="2806700"/>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a:noFill/>
              </a14:hiddenFill>
            </a:ext>
          </a:extLst>
        </p:spPr>
        <p:txBody>
          <a:bodyPr wrap="none" anchor="ctr"/>
          <a:lstStyle/>
          <a:p>
            <a:endParaRPr lang="en-US"/>
          </a:p>
        </p:txBody>
      </p:sp>
      <p:sp>
        <p:nvSpPr>
          <p:cNvPr id="35849" name="Rectangle 22"/>
          <p:cNvSpPr>
            <a:spLocks noChangeArrowheads="1"/>
          </p:cNvSpPr>
          <p:nvPr/>
        </p:nvSpPr>
        <p:spPr bwMode="auto">
          <a:xfrm>
            <a:off x="4022725" y="2468563"/>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35850" name="Text Box 23"/>
          <p:cNvSpPr txBox="1">
            <a:spLocks noChangeArrowheads="1"/>
          </p:cNvSpPr>
          <p:nvPr/>
        </p:nvSpPr>
        <p:spPr bwMode="auto">
          <a:xfrm>
            <a:off x="4349750" y="25463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35851" name="Rectangle 24"/>
          <p:cNvSpPr>
            <a:spLocks noChangeArrowheads="1"/>
          </p:cNvSpPr>
          <p:nvPr/>
        </p:nvSpPr>
        <p:spPr bwMode="auto">
          <a:xfrm>
            <a:off x="4229100" y="2574925"/>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u="none"/>
              <a:t>F</a:t>
            </a:r>
          </a:p>
        </p:txBody>
      </p:sp>
      <p:sp>
        <p:nvSpPr>
          <p:cNvPr id="35852" name="Line 25"/>
          <p:cNvSpPr>
            <a:spLocks noChangeShapeType="1"/>
          </p:cNvSpPr>
          <p:nvPr/>
        </p:nvSpPr>
        <p:spPr bwMode="auto">
          <a:xfrm>
            <a:off x="4854575" y="2784475"/>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a:noFill/>
              </a14:hiddenFill>
            </a:ext>
          </a:extLst>
        </p:spPr>
        <p:txBody>
          <a:bodyPr wrap="none" anchor="ctr"/>
          <a:lstStyle/>
          <a:p>
            <a:endParaRPr lang="en-US"/>
          </a:p>
        </p:txBody>
      </p:sp>
      <p:sp>
        <p:nvSpPr>
          <p:cNvPr id="35853" name="Line 26"/>
          <p:cNvSpPr>
            <a:spLocks noChangeShapeType="1"/>
          </p:cNvSpPr>
          <p:nvPr/>
        </p:nvSpPr>
        <p:spPr bwMode="auto">
          <a:xfrm>
            <a:off x="3641725" y="4498975"/>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a:noFill/>
              </a14:hiddenFill>
            </a:ext>
          </a:extLst>
        </p:spPr>
        <p:txBody>
          <a:bodyPr wrap="none" anchor="ctr"/>
          <a:lstStyle/>
          <a:p>
            <a:endParaRPr lang="en-US"/>
          </a:p>
        </p:txBody>
      </p:sp>
      <p:sp>
        <p:nvSpPr>
          <p:cNvPr id="35854" name="Rectangle 27"/>
          <p:cNvSpPr>
            <a:spLocks noChangeArrowheads="1"/>
          </p:cNvSpPr>
          <p:nvPr/>
        </p:nvSpPr>
        <p:spPr bwMode="auto">
          <a:xfrm>
            <a:off x="3994150" y="4160838"/>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35855" name="Text Box 28"/>
          <p:cNvSpPr txBox="1">
            <a:spLocks noChangeArrowheads="1"/>
          </p:cNvSpPr>
          <p:nvPr/>
        </p:nvSpPr>
        <p:spPr bwMode="auto">
          <a:xfrm>
            <a:off x="4321175" y="42386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35856" name="Rectangle 29"/>
          <p:cNvSpPr>
            <a:spLocks noChangeArrowheads="1"/>
          </p:cNvSpPr>
          <p:nvPr/>
        </p:nvSpPr>
        <p:spPr bwMode="auto">
          <a:xfrm>
            <a:off x="4200525" y="426720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u="none"/>
              <a:t>F</a:t>
            </a:r>
          </a:p>
        </p:txBody>
      </p:sp>
      <p:sp>
        <p:nvSpPr>
          <p:cNvPr id="35857" name="Line 30"/>
          <p:cNvSpPr>
            <a:spLocks noChangeShapeType="1"/>
          </p:cNvSpPr>
          <p:nvPr/>
        </p:nvSpPr>
        <p:spPr bwMode="auto">
          <a:xfrm>
            <a:off x="4826000" y="4476750"/>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a:noFill/>
              </a14:hiddenFill>
            </a:ext>
          </a:extLst>
        </p:spPr>
        <p:txBody>
          <a:bodyPr wrap="none" anchor="ctr"/>
          <a:lstStyle/>
          <a:p>
            <a:endParaRPr lang="en-US"/>
          </a:p>
        </p:txBody>
      </p:sp>
      <p:sp>
        <p:nvSpPr>
          <p:cNvPr id="35858" name="Text Box 32"/>
          <p:cNvSpPr txBox="1">
            <a:spLocks noChangeArrowheads="1"/>
          </p:cNvSpPr>
          <p:nvPr/>
        </p:nvSpPr>
        <p:spPr bwMode="auto">
          <a:xfrm>
            <a:off x="2495550" y="593725"/>
            <a:ext cx="423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s</a:t>
            </a:r>
            <a:r>
              <a:rPr lang="en-US" sz="2800" u="none" baseline="-25000"/>
              <a:t>1</a:t>
            </a:r>
            <a:endParaRPr lang="en-US" u="none"/>
          </a:p>
        </p:txBody>
      </p:sp>
      <p:sp>
        <p:nvSpPr>
          <p:cNvPr id="35859" name="Text Box 33"/>
          <p:cNvSpPr txBox="1">
            <a:spLocks noChangeArrowheads="1"/>
          </p:cNvSpPr>
          <p:nvPr/>
        </p:nvSpPr>
        <p:spPr bwMode="auto">
          <a:xfrm>
            <a:off x="2505075" y="2032000"/>
            <a:ext cx="423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s</a:t>
            </a:r>
            <a:r>
              <a:rPr lang="en-US" sz="2800" u="none" baseline="-25000"/>
              <a:t>2</a:t>
            </a:r>
            <a:endParaRPr lang="en-US" u="none"/>
          </a:p>
        </p:txBody>
      </p:sp>
      <p:sp>
        <p:nvSpPr>
          <p:cNvPr id="35860" name="Text Box 34"/>
          <p:cNvSpPr txBox="1">
            <a:spLocks noChangeArrowheads="1"/>
          </p:cNvSpPr>
          <p:nvPr/>
        </p:nvSpPr>
        <p:spPr bwMode="auto">
          <a:xfrm>
            <a:off x="1847850" y="3375025"/>
            <a:ext cx="206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s</a:t>
            </a:r>
            <a:r>
              <a:rPr lang="en-US" sz="2800" u="none" baseline="-25000"/>
              <a:t>1</a:t>
            </a:r>
            <a:r>
              <a:rPr lang="en-US" i="1" u="none"/>
              <a:t> + s</a:t>
            </a:r>
            <a:r>
              <a:rPr lang="en-US" sz="2800" u="none" baseline="-25000"/>
              <a:t>2</a:t>
            </a:r>
          </a:p>
        </p:txBody>
      </p:sp>
      <p:sp>
        <p:nvSpPr>
          <p:cNvPr id="35861" name="Text Box 35"/>
          <p:cNvSpPr txBox="1">
            <a:spLocks noChangeArrowheads="1"/>
          </p:cNvSpPr>
          <p:nvPr/>
        </p:nvSpPr>
        <p:spPr bwMode="auto">
          <a:xfrm>
            <a:off x="5248275" y="3575050"/>
            <a:ext cx="206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a:t>
            </a:r>
            <a:r>
              <a:rPr lang="en-US" u="none"/>
              <a:t>(</a:t>
            </a:r>
            <a:r>
              <a:rPr lang="en-US" i="1" u="none"/>
              <a:t>s</a:t>
            </a:r>
            <a:r>
              <a:rPr lang="en-US" sz="2800" u="none" baseline="-25000"/>
              <a:t>1</a:t>
            </a:r>
            <a:r>
              <a:rPr lang="en-US" i="1" u="none"/>
              <a:t> + s</a:t>
            </a:r>
            <a:r>
              <a:rPr lang="en-US" sz="2800" u="none" baseline="-25000"/>
              <a:t>2</a:t>
            </a:r>
            <a:r>
              <a:rPr lang="en-US" u="none"/>
              <a:t>)</a:t>
            </a:r>
            <a:endParaRPr lang="en-US" i="1" u="none"/>
          </a:p>
        </p:txBody>
      </p:sp>
      <p:sp>
        <p:nvSpPr>
          <p:cNvPr id="35862" name="Text Box 36"/>
          <p:cNvSpPr txBox="1">
            <a:spLocks noChangeArrowheads="1"/>
          </p:cNvSpPr>
          <p:nvPr/>
        </p:nvSpPr>
        <p:spPr bwMode="auto">
          <a:xfrm>
            <a:off x="5210175" y="869950"/>
            <a:ext cx="206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a:t>
            </a:r>
            <a:r>
              <a:rPr lang="en-US" u="none"/>
              <a:t>(</a:t>
            </a:r>
            <a:r>
              <a:rPr lang="en-US" i="1" u="none"/>
              <a:t>s</a:t>
            </a:r>
            <a:r>
              <a:rPr lang="en-US" sz="2800" u="none" baseline="-25000"/>
              <a:t>1</a:t>
            </a:r>
            <a:r>
              <a:rPr lang="en-US" u="none"/>
              <a:t>)</a:t>
            </a:r>
            <a:endParaRPr lang="en-US" i="1" u="none"/>
          </a:p>
        </p:txBody>
      </p:sp>
      <p:sp>
        <p:nvSpPr>
          <p:cNvPr id="35863" name="Text Box 37"/>
          <p:cNvSpPr txBox="1">
            <a:spLocks noChangeArrowheads="1"/>
          </p:cNvSpPr>
          <p:nvPr/>
        </p:nvSpPr>
        <p:spPr bwMode="auto">
          <a:xfrm>
            <a:off x="5203825" y="2197100"/>
            <a:ext cx="206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a:t>
            </a:r>
            <a:r>
              <a:rPr lang="en-US" u="none"/>
              <a:t>(</a:t>
            </a:r>
            <a:r>
              <a:rPr lang="en-US" i="1" u="none"/>
              <a:t>s</a:t>
            </a:r>
            <a:r>
              <a:rPr lang="en-US" sz="2800" u="none" baseline="-25000"/>
              <a:t>2</a:t>
            </a:r>
            <a:r>
              <a:rPr lang="en-US" u="none"/>
              <a:t>)</a:t>
            </a:r>
            <a:endParaRPr lang="en-US" i="1" u="none"/>
          </a:p>
        </p:txBody>
      </p:sp>
      <p:grpSp>
        <p:nvGrpSpPr>
          <p:cNvPr id="2" name="Group 40"/>
          <p:cNvGrpSpPr>
            <a:grpSpLocks/>
          </p:cNvGrpSpPr>
          <p:nvPr/>
        </p:nvGrpSpPr>
        <p:grpSpPr bwMode="auto">
          <a:xfrm>
            <a:off x="285750" y="5368925"/>
            <a:ext cx="8620125" cy="1616075"/>
            <a:chOff x="180" y="3382"/>
            <a:chExt cx="5430" cy="1018"/>
          </a:xfrm>
        </p:grpSpPr>
        <p:sp>
          <p:nvSpPr>
            <p:cNvPr id="35865" name="Text Box 7"/>
            <p:cNvSpPr txBox="1">
              <a:spLocks noChangeArrowheads="1"/>
            </p:cNvSpPr>
            <p:nvPr/>
          </p:nvSpPr>
          <p:spPr bwMode="auto">
            <a:xfrm>
              <a:off x="1776" y="3382"/>
              <a:ext cx="24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rPr>
                <a:t>The Superposition Principle</a:t>
              </a:r>
            </a:p>
          </p:txBody>
        </p:sp>
        <p:pic>
          <p:nvPicPr>
            <p:cNvPr id="35866"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 y="3808"/>
              <a:ext cx="209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7" name="Rectangle 38"/>
            <p:cNvSpPr>
              <a:spLocks noChangeArrowheads="1"/>
            </p:cNvSpPr>
            <p:nvPr/>
          </p:nvSpPr>
          <p:spPr bwMode="auto">
            <a:xfrm>
              <a:off x="180" y="3766"/>
              <a:ext cx="303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000" u="none">
                  <a:latin typeface="Helvetica" charset="0"/>
                </a:rPr>
                <a:t> When two inputs are presented to a linear system, their effects sum.</a:t>
              </a:r>
            </a:p>
            <a:p>
              <a:pPr algn="l"/>
              <a:endParaRPr lang="en-US" sz="2000" i="1" u="none">
                <a:latin typeface="Helvetica" charset="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noChangeArrowheads="1"/>
          </p:cNvPicPr>
          <p:nvPr/>
        </p:nvPicPr>
        <p:blipFill>
          <a:blip r:embed="rId4">
            <a:extLst>
              <a:ext uri="{28A0092B-C50C-407E-A947-70E740481C1C}">
                <a14:useLocalDpi xmlns:a14="http://schemas.microsoft.com/office/drawing/2010/main" val="0"/>
              </a:ext>
            </a:extLst>
          </a:blip>
          <a:srcRect r="50992"/>
          <a:stretch>
            <a:fillRect/>
          </a:stretch>
        </p:blipFill>
        <p:spPr bwMode="auto">
          <a:xfrm>
            <a:off x="1447800" y="533400"/>
            <a:ext cx="392112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4"/>
          <p:cNvPicPr>
            <a:picLocks noChangeAspect="1" noChangeArrowheads="1"/>
          </p:cNvPicPr>
          <p:nvPr/>
        </p:nvPicPr>
        <p:blipFill>
          <a:blip r:embed="rId4">
            <a:extLst>
              <a:ext uri="{28A0092B-C50C-407E-A947-70E740481C1C}">
                <a14:useLocalDpi xmlns:a14="http://schemas.microsoft.com/office/drawing/2010/main" val="0"/>
              </a:ext>
            </a:extLst>
          </a:blip>
          <a:srcRect l="78372"/>
          <a:stretch>
            <a:fillRect/>
          </a:stretch>
        </p:blipFill>
        <p:spPr bwMode="auto">
          <a:xfrm>
            <a:off x="5378450" y="654050"/>
            <a:ext cx="173037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5"/>
          <p:cNvPicPr>
            <a:picLocks noChangeAspect="1" noChangeArrowheads="1"/>
          </p:cNvPicPr>
          <p:nvPr/>
        </p:nvPicPr>
        <p:blipFill>
          <a:blip r:embed="rId4">
            <a:lum bright="24000" contrast="42000"/>
            <a:extLst>
              <a:ext uri="{28A0092B-C50C-407E-A947-70E740481C1C}">
                <a14:useLocalDpi xmlns:a14="http://schemas.microsoft.com/office/drawing/2010/main" val="0"/>
              </a:ext>
            </a:extLst>
          </a:blip>
          <a:srcRect l="7143" t="42381" r="87698" b="31429"/>
          <a:stretch>
            <a:fillRect/>
          </a:stretch>
        </p:blipFill>
        <p:spPr bwMode="auto">
          <a:xfrm flipV="1">
            <a:off x="5934075" y="2098675"/>
            <a:ext cx="96837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4"/>
          <p:cNvGrpSpPr>
            <a:grpSpLocks/>
          </p:cNvGrpSpPr>
          <p:nvPr/>
        </p:nvGrpSpPr>
        <p:grpSpPr bwMode="auto">
          <a:xfrm>
            <a:off x="3505200" y="5272088"/>
            <a:ext cx="5372100" cy="1766887"/>
            <a:chOff x="2334" y="3321"/>
            <a:chExt cx="3384" cy="1113"/>
          </a:xfrm>
        </p:grpSpPr>
        <p:sp>
          <p:nvSpPr>
            <p:cNvPr id="37899" name="Text Box 10"/>
            <p:cNvSpPr txBox="1">
              <a:spLocks noChangeArrowheads="1"/>
            </p:cNvSpPr>
            <p:nvPr/>
          </p:nvSpPr>
          <p:spPr bwMode="auto">
            <a:xfrm>
              <a:off x="3547" y="3321"/>
              <a:ext cx="2171" cy="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just"/>
              <a:r>
                <a:rPr lang="en-US" sz="2200" u="none">
                  <a:latin typeface="Arial" charset="0"/>
                </a:rPr>
                <a:t>Impulse response function</a:t>
              </a:r>
            </a:p>
            <a:p>
              <a:pPr algn="just"/>
              <a:r>
                <a:rPr lang="en-US" sz="2200" u="none">
                  <a:latin typeface="Arial" charset="0"/>
                </a:rPr>
                <a:t>Linear kernel</a:t>
              </a:r>
            </a:p>
            <a:p>
              <a:pPr algn="just"/>
              <a:r>
                <a:rPr lang="en-US" sz="2200" u="none">
                  <a:latin typeface="Arial" charset="0"/>
                </a:rPr>
                <a:t>First-order kernel</a:t>
              </a:r>
            </a:p>
            <a:p>
              <a:pPr algn="just"/>
              <a:r>
                <a:rPr lang="en-US" sz="2200" u="none">
                  <a:latin typeface="Arial" charset="0"/>
                </a:rPr>
                <a:t>First-order Wiener kernel</a:t>
              </a:r>
            </a:p>
            <a:p>
              <a:pPr algn="just"/>
              <a:endParaRPr lang="en-US" sz="2200" u="none">
                <a:latin typeface="Arial" charset="0"/>
              </a:endParaRPr>
            </a:p>
          </p:txBody>
        </p:sp>
        <p:sp>
          <p:nvSpPr>
            <p:cNvPr id="37900" name="Text Box 11"/>
            <p:cNvSpPr txBox="1">
              <a:spLocks noChangeArrowheads="1"/>
            </p:cNvSpPr>
            <p:nvPr/>
          </p:nvSpPr>
          <p:spPr bwMode="auto">
            <a:xfrm>
              <a:off x="2334" y="3358"/>
              <a:ext cx="11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F(t) </a:t>
              </a:r>
              <a:r>
                <a:rPr lang="en-US" sz="2200" u="none">
                  <a:latin typeface="Arial" charset="0"/>
                </a:rPr>
                <a:t>is called:</a:t>
              </a:r>
              <a:endParaRPr lang="en-US" sz="2200" i="1" u="none"/>
            </a:p>
          </p:txBody>
        </p:sp>
      </p:grpSp>
      <p:sp>
        <p:nvSpPr>
          <p:cNvPr id="37893" name="Text Box 18"/>
          <p:cNvSpPr txBox="1">
            <a:spLocks noChangeArrowheads="1"/>
          </p:cNvSpPr>
          <p:nvPr/>
        </p:nvSpPr>
        <p:spPr bwMode="auto">
          <a:xfrm>
            <a:off x="2032000" y="93663"/>
            <a:ext cx="508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charset="0"/>
              </a:rPr>
              <a:t>A linear model of the cell</a:t>
            </a:r>
            <a:r>
              <a:rPr lang="ja-JP" altLang="en-US">
                <a:latin typeface="Arial" charset="0"/>
              </a:rPr>
              <a:t>’</a:t>
            </a:r>
            <a:r>
              <a:rPr lang="en-US" altLang="ja-JP">
                <a:latin typeface="Arial" charset="0"/>
              </a:rPr>
              <a:t>s response</a:t>
            </a:r>
            <a:endParaRPr lang="en-US">
              <a:latin typeface="Arial" charset="0"/>
            </a:endParaRPr>
          </a:p>
        </p:txBody>
      </p:sp>
      <p:grpSp>
        <p:nvGrpSpPr>
          <p:cNvPr id="3" name="Group 26"/>
          <p:cNvGrpSpPr>
            <a:grpSpLocks/>
          </p:cNvGrpSpPr>
          <p:nvPr/>
        </p:nvGrpSpPr>
        <p:grpSpPr bwMode="auto">
          <a:xfrm>
            <a:off x="874713" y="3816350"/>
            <a:ext cx="4481512" cy="1454150"/>
            <a:chOff x="551" y="2404"/>
            <a:chExt cx="2823" cy="916"/>
          </a:xfrm>
        </p:grpSpPr>
        <p:sp>
          <p:nvSpPr>
            <p:cNvPr id="37896" name="Text Box 14"/>
            <p:cNvSpPr txBox="1">
              <a:spLocks noChangeArrowheads="1"/>
            </p:cNvSpPr>
            <p:nvPr/>
          </p:nvSpPr>
          <p:spPr bwMode="auto">
            <a:xfrm>
              <a:off x="2328" y="2404"/>
              <a:ext cx="104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a:latin typeface="Arial" charset="0"/>
                </a:rPr>
                <a:t>Convolution</a:t>
              </a:r>
            </a:p>
          </p:txBody>
        </p:sp>
        <p:pic>
          <p:nvPicPr>
            <p:cNvPr id="3789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 y="3102"/>
              <a:ext cx="67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8" name="Object 3"/>
            <p:cNvGraphicFramePr>
              <a:graphicFrameLocks noChangeAspect="1"/>
            </p:cNvGraphicFramePr>
            <p:nvPr/>
          </p:nvGraphicFramePr>
          <p:xfrm>
            <a:off x="551" y="2678"/>
            <a:ext cx="2131" cy="430"/>
          </p:xfrm>
          <a:graphic>
            <a:graphicData uri="http://schemas.openxmlformats.org/presentationml/2006/ole">
              <mc:AlternateContent xmlns:mc="http://schemas.openxmlformats.org/markup-compatibility/2006">
                <mc:Choice xmlns:v="urn:schemas-microsoft-com:vml" Requires="v">
                  <p:oleObj spid="_x0000_s37932" name="Equation" r:id="rId6" imgW="1447800" imgH="292100" progId="Equation.DSMT4">
                    <p:embed/>
                  </p:oleObj>
                </mc:Choice>
                <mc:Fallback>
                  <p:oleObj name="Equation" r:id="rId6" imgW="1447800" imgH="2921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 y="2678"/>
                          <a:ext cx="2131" cy="4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aphicFrame>
        <p:nvGraphicFramePr>
          <p:cNvPr id="68628" name="Object 2"/>
          <p:cNvGraphicFramePr>
            <a:graphicFrameLocks noChangeAspect="1"/>
          </p:cNvGraphicFramePr>
          <p:nvPr/>
        </p:nvGraphicFramePr>
        <p:xfrm>
          <a:off x="4997450" y="4095750"/>
          <a:ext cx="3332163" cy="963613"/>
        </p:xfrm>
        <a:graphic>
          <a:graphicData uri="http://schemas.openxmlformats.org/presentationml/2006/ole">
            <mc:AlternateContent xmlns:mc="http://schemas.openxmlformats.org/markup-compatibility/2006">
              <mc:Choice xmlns:v="urn:schemas-microsoft-com:vml" Requires="v">
                <p:oleObj spid="_x0000_s37933" name="Equation" r:id="rId8" imgW="1536700" imgH="444500" progId="Equation.DSMT4">
                  <p:embed/>
                </p:oleObj>
              </mc:Choice>
              <mc:Fallback>
                <p:oleObj name="Equation" r:id="rId8" imgW="1536700" imgH="444500" progId="Equation.DSMT4">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7450" y="4095750"/>
                        <a:ext cx="3332163"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86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Rectangle 2"/>
          <p:cNvSpPr>
            <a:spLocks noChangeArrowheads="1"/>
          </p:cNvSpPr>
          <p:nvPr/>
        </p:nvSpPr>
        <p:spPr bwMode="auto">
          <a:xfrm>
            <a:off x="762000" y="304800"/>
            <a:ext cx="8077200"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1200" u="none"/>
              <a:t>Like we did with the reverse correlation above, let</a:t>
            </a:r>
            <a:r>
              <a:rPr lang="ja-JP" altLang="en-US" sz="1200" u="none"/>
              <a:t>’</a:t>
            </a:r>
            <a:r>
              <a:rPr lang="en-US" altLang="ja-JP" sz="1200" u="none"/>
              <a:t>s take the discrete convolution, it</a:t>
            </a:r>
            <a:r>
              <a:rPr lang="ja-JP" altLang="en-US" sz="1200" u="none"/>
              <a:t>’</a:t>
            </a:r>
            <a:r>
              <a:rPr lang="en-US" altLang="ja-JP" sz="1200" u="none"/>
              <a:t>s easier to do calculations by hand. Here, we</a:t>
            </a:r>
            <a:r>
              <a:rPr lang="ja-JP" altLang="en-US" sz="1200" u="none"/>
              <a:t>’</a:t>
            </a:r>
            <a:r>
              <a:rPr lang="en-US" altLang="ja-JP" sz="1200" u="none"/>
              <a:t>re considering that the length of the linear temporal filter is 1 second. </a:t>
            </a:r>
          </a:p>
          <a:p>
            <a:pPr algn="l"/>
            <a:endParaRPr lang="en-US" sz="1200" u="none"/>
          </a:p>
          <a:p>
            <a:pPr algn="l"/>
            <a:endParaRPr lang="en-US" sz="1200" u="none"/>
          </a:p>
          <a:p>
            <a:pPr algn="l"/>
            <a:endParaRPr lang="en-US" sz="1200" u="none"/>
          </a:p>
          <a:p>
            <a:pPr algn="l"/>
            <a:endParaRPr lang="en-US" sz="1200" u="none"/>
          </a:p>
          <a:p>
            <a:pPr algn="l"/>
            <a:r>
              <a:rPr lang="en-US" sz="1200" u="none"/>
              <a:t>t: time, the variable that indicates the time during the experiment, so if the experiment is 60 s long, t varies between 0 and 60 s. </a:t>
            </a:r>
            <a:endParaRPr lang="en-US" sz="1200" u="none">
              <a:sym typeface="Symbol" charset="0"/>
            </a:endParaRPr>
          </a:p>
          <a:p>
            <a:pPr algn="l"/>
            <a:r>
              <a:rPr lang="en-US" sz="1200" u="none">
                <a:sym typeface="Symbol" charset="0"/>
              </a:rPr>
              <a:t>τ: the summation variable that indicates time relative to the filter. Because the filter is 1 s long, τ varies between t-1 and t second.</a:t>
            </a:r>
            <a:endParaRPr lang="en-US" sz="1200" u="none"/>
          </a:p>
          <a:p>
            <a:pPr algn="l"/>
            <a:r>
              <a:rPr lang="en-US" sz="1200" u="none"/>
              <a:t>r</a:t>
            </a:r>
            <a:r>
              <a:rPr lang="ja-JP" altLang="en-US" sz="1200" u="none"/>
              <a:t>’</a:t>
            </a:r>
            <a:r>
              <a:rPr lang="en-US" altLang="ja-JP" sz="1200" u="none"/>
              <a:t>(t): predicted response at time t</a:t>
            </a:r>
          </a:p>
          <a:p>
            <a:pPr algn="l"/>
            <a:r>
              <a:rPr lang="en-US" sz="1200" u="none"/>
              <a:t>S(</a:t>
            </a:r>
            <a:r>
              <a:rPr lang="en-US" sz="1200" u="none">
                <a:sym typeface="Symbol" charset="0"/>
              </a:rPr>
              <a:t>τ): stimulus at time point τ. Note that since τ varies between t-1 and t, </a:t>
            </a:r>
            <a:r>
              <a:rPr lang="en-US" sz="1200" u="none"/>
              <a:t>s(</a:t>
            </a:r>
            <a:r>
              <a:rPr lang="en-US" sz="1200" u="none">
                <a:sym typeface="Symbol" charset="0"/>
              </a:rPr>
              <a:t>τ) is summed over the previous one second to compute r</a:t>
            </a:r>
            <a:r>
              <a:rPr lang="ja-JP" altLang="en-US" sz="1200" u="none">
                <a:sym typeface="Symbol" charset="0"/>
              </a:rPr>
              <a:t>’</a:t>
            </a:r>
            <a:r>
              <a:rPr lang="en-US" altLang="ja-JP" sz="1200" u="none">
                <a:sym typeface="Symbol" charset="0"/>
              </a:rPr>
              <a:t>(t).</a:t>
            </a:r>
            <a:endParaRPr lang="en-US" altLang="ja-JP" sz="1200" u="none"/>
          </a:p>
          <a:p>
            <a:pPr algn="l"/>
            <a:r>
              <a:rPr lang="en-US" sz="1200" u="none"/>
              <a:t>F(t- </a:t>
            </a:r>
            <a:r>
              <a:rPr lang="en-US" sz="1200" u="none">
                <a:sym typeface="Symbol" charset="0"/>
              </a:rPr>
              <a:t>τ): The Filter at time </a:t>
            </a:r>
            <a:r>
              <a:rPr lang="en-US" sz="1200" u="none"/>
              <a:t>t- </a:t>
            </a:r>
            <a:r>
              <a:rPr lang="en-US" sz="1200" u="none">
                <a:sym typeface="Symbol" charset="0"/>
              </a:rPr>
              <a:t>τ. Since τ varies between t-1 and t, F(t-τ) is actually summed between F(1) and F(0). </a:t>
            </a:r>
          </a:p>
          <a:p>
            <a:pPr algn="l"/>
            <a:endParaRPr lang="en-US" sz="1200" u="none">
              <a:sym typeface="Symbol" charset="0"/>
            </a:endParaRPr>
          </a:p>
          <a:p>
            <a:pPr algn="l"/>
            <a:r>
              <a:rPr lang="en-US" sz="1200" u="none">
                <a:sym typeface="Symbol" charset="0"/>
              </a:rPr>
              <a:t>To compute r</a:t>
            </a:r>
            <a:r>
              <a:rPr lang="ja-JP" altLang="en-US" sz="1200" u="none">
                <a:sym typeface="Symbol" charset="0"/>
              </a:rPr>
              <a:t>’</a:t>
            </a:r>
            <a:r>
              <a:rPr lang="en-US" altLang="ja-JP" sz="1200" u="none">
                <a:sym typeface="Symbol" charset="0"/>
              </a:rPr>
              <a:t>(t), the sum is taken over τ=t-1 and τ=t. Thus the sum is computed across :</a:t>
            </a:r>
          </a:p>
          <a:p>
            <a:pPr algn="l"/>
            <a:r>
              <a:rPr lang="en-US" sz="1200" u="none">
                <a:sym typeface="Symbol" charset="0"/>
              </a:rPr>
              <a:t>				</a:t>
            </a:r>
          </a:p>
          <a:p>
            <a:pPr algn="l"/>
            <a:endParaRPr lang="en-US" sz="1200" u="none">
              <a:sym typeface="Symbol" charset="0"/>
            </a:endParaRPr>
          </a:p>
          <a:p>
            <a:pPr algn="l"/>
            <a:r>
              <a:rPr lang="en-US" sz="1200" u="none">
                <a:sym typeface="Symbol" charset="0"/>
              </a:rPr>
              <a:t>	            and</a:t>
            </a:r>
          </a:p>
          <a:p>
            <a:pPr algn="l"/>
            <a:endParaRPr lang="en-US" sz="1200" u="none">
              <a:sym typeface="Symbol" charset="0"/>
            </a:endParaRPr>
          </a:p>
          <a:p>
            <a:pPr algn="l"/>
            <a:endParaRPr lang="en-US" sz="1200" u="none">
              <a:sym typeface="Symbol" charset="0"/>
            </a:endParaRPr>
          </a:p>
          <a:p>
            <a:pPr algn="l"/>
            <a:endParaRPr lang="en-US" sz="1200" u="none">
              <a:sym typeface="Symbol" charset="0"/>
            </a:endParaRPr>
          </a:p>
          <a:p>
            <a:pPr algn="l"/>
            <a:r>
              <a:rPr lang="en-US" sz="1200" u="none">
                <a:sym typeface="Symbol" charset="0"/>
              </a:rPr>
              <a:t>So the stimulus is multiplied by </a:t>
            </a:r>
            <a:r>
              <a:rPr lang="en-US" sz="1200" i="1" u="none">
                <a:sym typeface="Symbol" charset="0"/>
              </a:rPr>
              <a:t>the time-reverse of the filter</a:t>
            </a:r>
            <a:r>
              <a:rPr lang="en-US" sz="1200" u="none">
                <a:sym typeface="Symbol" charset="0"/>
              </a:rPr>
              <a:t>. Then all points are summed. In this way, the filter weights the stimulus over the previous one second, according to the filter</a:t>
            </a:r>
            <a:r>
              <a:rPr lang="ja-JP" altLang="en-US" sz="1200" u="none">
                <a:sym typeface="Symbol" charset="0"/>
              </a:rPr>
              <a:t>’</a:t>
            </a:r>
            <a:r>
              <a:rPr lang="en-US" altLang="ja-JP" sz="1200" u="none">
                <a:sym typeface="Symbol" charset="0"/>
              </a:rPr>
              <a:t>s time course. It</a:t>
            </a:r>
            <a:r>
              <a:rPr lang="ja-JP" altLang="en-US" sz="1200" u="none">
                <a:sym typeface="Symbol" charset="0"/>
              </a:rPr>
              <a:t>’</a:t>
            </a:r>
            <a:r>
              <a:rPr lang="en-US" altLang="ja-JP" sz="1200" u="none">
                <a:sym typeface="Symbol" charset="0"/>
              </a:rPr>
              <a:t>s instructive to work out a very simple example.</a:t>
            </a:r>
          </a:p>
          <a:p>
            <a:pPr algn="l"/>
            <a:r>
              <a:rPr lang="en-US" sz="1200" u="none">
                <a:sym typeface="Symbol" charset="0"/>
              </a:rPr>
              <a:t>Let</a:t>
            </a:r>
            <a:r>
              <a:rPr lang="ja-JP" altLang="en-US" sz="1200" u="none">
                <a:sym typeface="Symbol" charset="0"/>
              </a:rPr>
              <a:t>’</a:t>
            </a:r>
            <a:r>
              <a:rPr lang="en-US" altLang="ja-JP" sz="1200" u="none">
                <a:sym typeface="Symbol" charset="0"/>
              </a:rPr>
              <a:t>s say the stimulus is five time points long s=(0,1,1,1,0), i.e. s(0)=0,s(1)=s(2)=s(3)=1,s(4)=0.</a:t>
            </a:r>
          </a:p>
          <a:p>
            <a:pPr algn="l"/>
            <a:r>
              <a:rPr lang="en-US" sz="1200" u="none">
                <a:sym typeface="Symbol" charset="0"/>
              </a:rPr>
              <a:t>The filter is two time points long (1,-1), i.e. F(0)=1, F(1)=-1. τ goes from t-1 to t. Then,</a:t>
            </a:r>
          </a:p>
          <a:p>
            <a:pPr algn="l"/>
            <a:r>
              <a:rPr lang="en-US" sz="1200" u="none">
                <a:sym typeface="Symbol" charset="0"/>
              </a:rPr>
              <a:t>	Stimulus       Filter reversed in time	Response</a:t>
            </a:r>
          </a:p>
          <a:p>
            <a:pPr algn="l"/>
            <a:r>
              <a:rPr lang="en-US" sz="1200" u="none">
                <a:sym typeface="Symbol" charset="0"/>
              </a:rPr>
              <a:t>	s(0)=0	F(1)=-1		</a:t>
            </a:r>
          </a:p>
          <a:p>
            <a:pPr algn="l"/>
            <a:r>
              <a:rPr lang="en-US" sz="1200" u="none">
                <a:sym typeface="Symbol" charset="0"/>
              </a:rPr>
              <a:t>	s(1)=1	F(0)=1		r(1) = s(1)*F(0)+s(0)*F(1) = 1</a:t>
            </a:r>
          </a:p>
          <a:p>
            <a:pPr algn="l"/>
            <a:r>
              <a:rPr lang="en-US" sz="1200" u="none">
                <a:sym typeface="Symbol" charset="0"/>
              </a:rPr>
              <a:t>	s(2)=1			r(2) = s(2)*F(0)+s(1)*F(1) = 0</a:t>
            </a:r>
          </a:p>
          <a:p>
            <a:pPr algn="l"/>
            <a:r>
              <a:rPr lang="en-US" sz="1200" u="none">
                <a:sym typeface="Symbol" charset="0"/>
              </a:rPr>
              <a:t>	s(3)=1			r(3) = s(3)*F(0)+s(2)*F(1) = 0</a:t>
            </a:r>
          </a:p>
          <a:p>
            <a:pPr algn="l"/>
            <a:r>
              <a:rPr lang="en-US" sz="1200" u="none">
                <a:sym typeface="Symbol" charset="0"/>
              </a:rPr>
              <a:t>	s(4)=0			r(4) = s(4)*F(0)+s(3)*F(1) = -1</a:t>
            </a:r>
          </a:p>
          <a:p>
            <a:pPr algn="l"/>
            <a:r>
              <a:rPr lang="en-US" sz="1200" u="none">
                <a:sym typeface="Symbol" charset="0"/>
              </a:rPr>
              <a:t>Note that this filter has essentially taken the derivative of the stimulus, taking (0,1,1,1,0) as an input, generating (1,0,0,-1) as an output</a:t>
            </a:r>
          </a:p>
          <a:p>
            <a:pPr algn="l"/>
            <a:endParaRPr lang="en-US" sz="1200" u="none">
              <a:sym typeface="Symbol" charset="0"/>
            </a:endParaRPr>
          </a:p>
          <a:p>
            <a:pPr algn="l"/>
            <a:endParaRPr lang="en-US" sz="1200" u="none">
              <a:sym typeface="Symbol" charset="0"/>
            </a:endParaRPr>
          </a:p>
        </p:txBody>
      </p:sp>
      <p:pic>
        <p:nvPicPr>
          <p:cNvPr id="399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85800"/>
            <a:ext cx="25908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313" y="2971800"/>
            <a:ext cx="31242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888" y="3505200"/>
            <a:ext cx="23622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2"/>
          <p:cNvSpPr txBox="1">
            <a:spLocks noChangeArrowheads="1"/>
          </p:cNvSpPr>
          <p:nvPr/>
        </p:nvSpPr>
        <p:spPr bwMode="auto">
          <a:xfrm>
            <a:off x="1447800" y="914400"/>
            <a:ext cx="65151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u="none">
                <a:latin typeface="Arial" charset="0"/>
              </a:rPr>
              <a:t>Filters and step responses</a:t>
            </a:r>
          </a:p>
          <a:p>
            <a:pPr algn="l"/>
            <a:r>
              <a:rPr lang="en-US" u="none">
                <a:latin typeface="Arial" charset="0"/>
              </a:rPr>
              <a:t>	Monophasic</a:t>
            </a:r>
          </a:p>
          <a:p>
            <a:pPr algn="l"/>
            <a:r>
              <a:rPr lang="en-US" u="none">
                <a:latin typeface="Arial" charset="0"/>
              </a:rPr>
              <a:t>	Biphasic</a:t>
            </a:r>
          </a:p>
          <a:p>
            <a:pPr algn="l"/>
            <a:endParaRPr lang="en-US" u="none">
              <a:latin typeface="Arial" charset="0"/>
            </a:endParaRPr>
          </a:p>
          <a:p>
            <a:pPr algn="l"/>
            <a:r>
              <a:rPr lang="en-US" u="none">
                <a:latin typeface="Arial" charset="0"/>
              </a:rPr>
              <a:t>Two different algorithms for convolution</a:t>
            </a:r>
          </a:p>
          <a:p>
            <a:pPr algn="l"/>
            <a:r>
              <a:rPr lang="en-US" u="none">
                <a:latin typeface="Arial" charset="0"/>
              </a:rPr>
              <a:t>	Impulse response</a:t>
            </a:r>
          </a:p>
          <a:p>
            <a:pPr algn="l"/>
            <a:r>
              <a:rPr lang="en-US" u="none">
                <a:latin typeface="Arial" charset="0"/>
              </a:rPr>
              <a:t>	Dot product with time-reverse of filter</a:t>
            </a:r>
          </a:p>
          <a:p>
            <a:pPr algn="l"/>
            <a:endParaRPr lang="en-US" u="none">
              <a:latin typeface="Arial" charset="0"/>
            </a:endParaRPr>
          </a:p>
          <a:p>
            <a:pPr algn="l"/>
            <a:r>
              <a:rPr lang="en-US" u="none">
                <a:latin typeface="Arial" charset="0"/>
              </a:rPr>
              <a:t>How do you find the filter?</a:t>
            </a:r>
          </a:p>
          <a:p>
            <a:pPr algn="l"/>
            <a:endParaRPr lang="en-US" u="none">
              <a:latin typeface="Arial" charset="0"/>
            </a:endParaRPr>
          </a:p>
          <a:p>
            <a:pPr algn="l"/>
            <a:r>
              <a:rPr lang="en-US" u="none">
                <a:latin typeface="Arial" charset="0"/>
              </a:rPr>
              <a:t>What stimulus produces the largest response?</a:t>
            </a:r>
          </a:p>
          <a:p>
            <a:pPr algn="l"/>
            <a:r>
              <a:rPr lang="en-US" u="none">
                <a:latin typeface="Arial" charset="0"/>
              </a:rPr>
              <a:t>	geometrical interpretation</a:t>
            </a:r>
          </a:p>
          <a:p>
            <a:pPr algn="l"/>
            <a:endParaRPr lang="en-US" u="none">
              <a:latin typeface="Arial" charset="0"/>
            </a:endParaRPr>
          </a:p>
          <a:p>
            <a:pPr algn="l"/>
            <a:endParaRPr lang="en-US" u="none">
              <a:latin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p:cNvSpPr txBox="1">
            <a:spLocks noChangeArrowheads="1"/>
          </p:cNvSpPr>
          <p:nvPr/>
        </p:nvSpPr>
        <p:spPr bwMode="auto">
          <a:xfrm>
            <a:off x="762000" y="685800"/>
            <a:ext cx="73152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2000" u="none">
                <a:latin typeface="Helvetica" charset="0"/>
              </a:rPr>
              <a:t>Summary of relationship between the response to an impulse and the most effective input.</a:t>
            </a:r>
          </a:p>
          <a:p>
            <a:pPr algn="l"/>
            <a:endParaRPr lang="en-US" sz="2000" u="none">
              <a:latin typeface="Helvetica" charset="0"/>
            </a:endParaRPr>
          </a:p>
          <a:p>
            <a:pPr algn="l"/>
            <a:r>
              <a:rPr lang="en-US" sz="2000" u="none">
                <a:latin typeface="Helvetica" charset="0"/>
              </a:rPr>
              <a:t>For a cell (or any system) responding in the linear range, the response to a brief input (an impulse): </a:t>
            </a:r>
          </a:p>
          <a:p>
            <a:pPr algn="l"/>
            <a:endParaRPr lang="en-US" sz="2000" u="none">
              <a:latin typeface="Helvetica" charset="0"/>
            </a:endParaRPr>
          </a:p>
          <a:p>
            <a:pPr algn="l"/>
            <a:endParaRPr lang="en-US" sz="2000" u="none">
              <a:latin typeface="Helvetica" charset="0"/>
            </a:endParaRPr>
          </a:p>
          <a:p>
            <a:pPr algn="l"/>
            <a:endParaRPr lang="en-US" sz="2000" u="none">
              <a:latin typeface="Helvetica" charset="0"/>
            </a:endParaRPr>
          </a:p>
          <a:p>
            <a:pPr algn="l"/>
            <a:endParaRPr lang="en-US" sz="2000" u="none">
              <a:latin typeface="Helvetica" charset="0"/>
            </a:endParaRPr>
          </a:p>
          <a:p>
            <a:pPr algn="l"/>
            <a:endParaRPr lang="en-US" sz="2000" u="none">
              <a:latin typeface="Helvetica" charset="0"/>
            </a:endParaRPr>
          </a:p>
          <a:p>
            <a:pPr algn="l"/>
            <a:endParaRPr lang="en-US" sz="2000" u="none">
              <a:latin typeface="Helvetica" charset="0"/>
            </a:endParaRPr>
          </a:p>
          <a:p>
            <a:pPr algn="l"/>
            <a:endParaRPr lang="en-US" sz="2000" u="none">
              <a:latin typeface="Helvetica" charset="0"/>
            </a:endParaRPr>
          </a:p>
          <a:p>
            <a:pPr algn="l"/>
            <a:r>
              <a:rPr lang="en-US" sz="2000" u="none">
                <a:latin typeface="Helvetica" charset="0"/>
              </a:rPr>
              <a:t>yields the time-reverse of the sequence of inputs that the cell is most sensitive to:</a:t>
            </a:r>
          </a:p>
          <a:p>
            <a:pPr algn="l"/>
            <a:endParaRPr lang="en-US" sz="2000" u="none">
              <a:latin typeface="Helvetica" charset="0"/>
            </a:endParaRPr>
          </a:p>
          <a:p>
            <a:pPr algn="l"/>
            <a:endParaRPr lang="en-US" sz="2000" u="none">
              <a:latin typeface="Helvetica" charset="0"/>
            </a:endParaRPr>
          </a:p>
          <a:p>
            <a:pPr algn="l"/>
            <a:endParaRPr lang="en-US" sz="2000" u="none">
              <a:latin typeface="Helvetica" charset="0"/>
            </a:endParaRPr>
          </a:p>
          <a:p>
            <a:pPr algn="l"/>
            <a:endParaRPr lang="en-US" sz="2000" u="none">
              <a:latin typeface="Helvetica" charset="0"/>
            </a:endParaRPr>
          </a:p>
          <a:p>
            <a:pPr algn="l"/>
            <a:endParaRPr lang="en-US" sz="2000" u="none">
              <a:latin typeface="Helvetica" charset="0"/>
            </a:endParaRPr>
          </a:p>
          <a:p>
            <a:pPr algn="l"/>
            <a:endParaRPr lang="en-US" sz="2000" u="none">
              <a:latin typeface="Helvetica" charset="0"/>
            </a:endParaRPr>
          </a:p>
        </p:txBody>
      </p:sp>
      <p:pic>
        <p:nvPicPr>
          <p:cNvPr id="440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63" y="2484438"/>
            <a:ext cx="69850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Line 4"/>
          <p:cNvSpPr>
            <a:spLocks noChangeShapeType="1"/>
          </p:cNvSpPr>
          <p:nvPr/>
        </p:nvSpPr>
        <p:spPr bwMode="auto">
          <a:xfrm>
            <a:off x="3635375" y="3216275"/>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a:noFill/>
              </a14:hiddenFill>
            </a:ext>
          </a:extLst>
        </p:spPr>
        <p:txBody>
          <a:bodyPr wrap="none" anchor="ctr"/>
          <a:lstStyle/>
          <a:p>
            <a:endParaRPr lang="en-US"/>
          </a:p>
        </p:txBody>
      </p:sp>
      <p:sp>
        <p:nvSpPr>
          <p:cNvPr id="44036" name="Rectangle 5"/>
          <p:cNvSpPr>
            <a:spLocks noChangeArrowheads="1"/>
          </p:cNvSpPr>
          <p:nvPr/>
        </p:nvSpPr>
        <p:spPr bwMode="auto">
          <a:xfrm>
            <a:off x="3987800" y="2878138"/>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44037" name="Text Box 6"/>
          <p:cNvSpPr txBox="1">
            <a:spLocks noChangeArrowheads="1"/>
          </p:cNvSpPr>
          <p:nvPr/>
        </p:nvSpPr>
        <p:spPr bwMode="auto">
          <a:xfrm>
            <a:off x="4314825" y="29559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44038" name="Line 8"/>
          <p:cNvSpPr>
            <a:spLocks noChangeShapeType="1"/>
          </p:cNvSpPr>
          <p:nvPr/>
        </p:nvSpPr>
        <p:spPr bwMode="auto">
          <a:xfrm>
            <a:off x="4819650" y="3194050"/>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a:noFill/>
              </a14:hiddenFill>
            </a:ext>
          </a:extLst>
        </p:spPr>
        <p:txBody>
          <a:bodyPr wrap="none" anchor="ctr"/>
          <a:lstStyle/>
          <a:p>
            <a:endParaRPr lang="en-US"/>
          </a:p>
        </p:txBody>
      </p:sp>
      <p:pic>
        <p:nvPicPr>
          <p:cNvPr id="4403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75" y="5148263"/>
            <a:ext cx="31369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Line 12"/>
          <p:cNvSpPr>
            <a:spLocks noChangeShapeType="1"/>
          </p:cNvSpPr>
          <p:nvPr/>
        </p:nvSpPr>
        <p:spPr bwMode="auto">
          <a:xfrm>
            <a:off x="3576638" y="5772150"/>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a:noFill/>
              </a14:hiddenFill>
            </a:ext>
          </a:extLst>
        </p:spPr>
        <p:txBody>
          <a:bodyPr wrap="none" anchor="ctr"/>
          <a:lstStyle/>
          <a:p>
            <a:endParaRPr lang="en-US"/>
          </a:p>
        </p:txBody>
      </p:sp>
      <p:sp>
        <p:nvSpPr>
          <p:cNvPr id="44041" name="Rectangle 13"/>
          <p:cNvSpPr>
            <a:spLocks noChangeArrowheads="1"/>
          </p:cNvSpPr>
          <p:nvPr/>
        </p:nvSpPr>
        <p:spPr bwMode="auto">
          <a:xfrm>
            <a:off x="3929063" y="5434013"/>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44042" name="Text Box 14"/>
          <p:cNvSpPr txBox="1">
            <a:spLocks noChangeArrowheads="1"/>
          </p:cNvSpPr>
          <p:nvPr/>
        </p:nvSpPr>
        <p:spPr bwMode="auto">
          <a:xfrm>
            <a:off x="4256088" y="5511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44043" name="Line 15"/>
          <p:cNvSpPr>
            <a:spLocks noChangeShapeType="1"/>
          </p:cNvSpPr>
          <p:nvPr/>
        </p:nvSpPr>
        <p:spPr bwMode="auto">
          <a:xfrm>
            <a:off x="4760913" y="5749925"/>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a:noFill/>
              </a14:hiddenFill>
            </a:ext>
          </a:extLst>
        </p:spPr>
        <p:txBody>
          <a:bodyPr wrap="none" anchor="ctr"/>
          <a:lstStyle/>
          <a:p>
            <a:endParaRPr lang="en-US"/>
          </a:p>
        </p:txBody>
      </p:sp>
      <p:pic>
        <p:nvPicPr>
          <p:cNvPr id="4404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650" y="5121275"/>
            <a:ext cx="32385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5"/>
          <p:cNvPicPr>
            <a:picLocks noChangeAspect="1" noChangeArrowheads="1"/>
          </p:cNvPicPr>
          <p:nvPr/>
        </p:nvPicPr>
        <p:blipFill>
          <a:blip r:embed="rId3">
            <a:extLst>
              <a:ext uri="{28A0092B-C50C-407E-A947-70E740481C1C}">
                <a14:useLocalDpi xmlns:a14="http://schemas.microsoft.com/office/drawing/2010/main" val="0"/>
              </a:ext>
            </a:extLst>
          </a:blip>
          <a:srcRect t="25523" r="76547"/>
          <a:stretch>
            <a:fillRect/>
          </a:stretch>
        </p:blipFill>
        <p:spPr bwMode="auto">
          <a:xfrm>
            <a:off x="1371600" y="863600"/>
            <a:ext cx="1876425"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6"/>
          <p:cNvPicPr>
            <a:picLocks noChangeAspect="1" noChangeArrowheads="1"/>
          </p:cNvPicPr>
          <p:nvPr/>
        </p:nvPicPr>
        <p:blipFill>
          <a:blip r:embed="rId3">
            <a:extLst>
              <a:ext uri="{28A0092B-C50C-407E-A947-70E740481C1C}">
                <a14:useLocalDpi xmlns:a14="http://schemas.microsoft.com/office/drawing/2010/main" val="0"/>
              </a:ext>
            </a:extLst>
          </a:blip>
          <a:srcRect l="78372"/>
          <a:stretch>
            <a:fillRect/>
          </a:stretch>
        </p:blipFill>
        <p:spPr bwMode="auto">
          <a:xfrm>
            <a:off x="5584825" y="-12700"/>
            <a:ext cx="173037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7"/>
          <p:cNvPicPr>
            <a:picLocks noChangeAspect="1" noChangeArrowheads="1"/>
          </p:cNvPicPr>
          <p:nvPr/>
        </p:nvPicPr>
        <p:blipFill>
          <a:blip r:embed="rId3">
            <a:lum bright="24000" contrast="42000"/>
            <a:extLst>
              <a:ext uri="{28A0092B-C50C-407E-A947-70E740481C1C}">
                <a14:useLocalDpi xmlns:a14="http://schemas.microsoft.com/office/drawing/2010/main" val="0"/>
              </a:ext>
            </a:extLst>
          </a:blip>
          <a:srcRect l="7143" t="42381" r="87698" b="31429"/>
          <a:stretch>
            <a:fillRect/>
          </a:stretch>
        </p:blipFill>
        <p:spPr bwMode="auto">
          <a:xfrm flipV="1">
            <a:off x="6140450" y="1476375"/>
            <a:ext cx="968375"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16"/>
          <p:cNvPicPr>
            <a:picLocks noChangeAspect="1" noChangeArrowheads="1"/>
          </p:cNvPicPr>
          <p:nvPr/>
        </p:nvPicPr>
        <p:blipFill>
          <a:blip r:embed="rId4">
            <a:extLst>
              <a:ext uri="{28A0092B-C50C-407E-A947-70E740481C1C}">
                <a14:useLocalDpi xmlns:a14="http://schemas.microsoft.com/office/drawing/2010/main" val="0"/>
              </a:ext>
            </a:extLst>
          </a:blip>
          <a:srcRect l="52721"/>
          <a:stretch>
            <a:fillRect/>
          </a:stretch>
        </p:blipFill>
        <p:spPr bwMode="auto">
          <a:xfrm>
            <a:off x="2146300" y="2908300"/>
            <a:ext cx="510540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Line 17"/>
          <p:cNvSpPr>
            <a:spLocks noChangeShapeType="1"/>
          </p:cNvSpPr>
          <p:nvPr/>
        </p:nvSpPr>
        <p:spPr bwMode="auto">
          <a:xfrm>
            <a:off x="1854200" y="6223000"/>
            <a:ext cx="10668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86" name="Line 18"/>
          <p:cNvSpPr>
            <a:spLocks noChangeShapeType="1"/>
          </p:cNvSpPr>
          <p:nvPr/>
        </p:nvSpPr>
        <p:spPr bwMode="auto">
          <a:xfrm>
            <a:off x="1841500" y="6629400"/>
            <a:ext cx="10668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87" name="Text Box 19"/>
          <p:cNvSpPr txBox="1">
            <a:spLocks noChangeArrowheads="1"/>
          </p:cNvSpPr>
          <p:nvPr/>
        </p:nvSpPr>
        <p:spPr bwMode="auto">
          <a:xfrm>
            <a:off x="2973388" y="5994400"/>
            <a:ext cx="19399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Photoreceptor</a:t>
            </a:r>
          </a:p>
        </p:txBody>
      </p:sp>
      <p:sp>
        <p:nvSpPr>
          <p:cNvPr id="46088" name="Text Box 20"/>
          <p:cNvSpPr txBox="1">
            <a:spLocks noChangeArrowheads="1"/>
          </p:cNvSpPr>
          <p:nvPr/>
        </p:nvSpPr>
        <p:spPr bwMode="auto">
          <a:xfrm>
            <a:off x="3019425" y="6400800"/>
            <a:ext cx="18002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Linear model</a:t>
            </a:r>
          </a:p>
        </p:txBody>
      </p:sp>
      <p:sp>
        <p:nvSpPr>
          <p:cNvPr id="46089" name="Text Box 21"/>
          <p:cNvSpPr txBox="1">
            <a:spLocks noChangeArrowheads="1"/>
          </p:cNvSpPr>
          <p:nvPr/>
        </p:nvSpPr>
        <p:spPr bwMode="auto">
          <a:xfrm>
            <a:off x="1997075" y="55563"/>
            <a:ext cx="508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charset="0"/>
              </a:rPr>
              <a:t>A linear model of the cell</a:t>
            </a:r>
            <a:r>
              <a:rPr lang="ja-JP" altLang="en-US">
                <a:latin typeface="Arial" charset="0"/>
              </a:rPr>
              <a:t>’</a:t>
            </a:r>
            <a:r>
              <a:rPr lang="en-US" altLang="ja-JP">
                <a:latin typeface="Arial" charset="0"/>
              </a:rPr>
              <a:t>s response</a:t>
            </a:r>
            <a:endParaRPr lang="en-US">
              <a:latin typeface="Arial" charset="0"/>
            </a:endParaRPr>
          </a:p>
        </p:txBody>
      </p:sp>
      <p:pic>
        <p:nvPicPr>
          <p:cNvPr id="46090" name="Picture 23"/>
          <p:cNvPicPr>
            <a:picLocks noChangeAspect="1" noChangeArrowheads="1"/>
          </p:cNvPicPr>
          <p:nvPr/>
        </p:nvPicPr>
        <p:blipFill>
          <a:blip r:embed="rId3">
            <a:extLst>
              <a:ext uri="{28A0092B-C50C-407E-A947-70E740481C1C}">
                <a14:useLocalDpi xmlns:a14="http://schemas.microsoft.com/office/drawing/2010/main" val="0"/>
              </a:ext>
            </a:extLst>
          </a:blip>
          <a:srcRect l="24127" t="26286" r="50992" b="4190"/>
          <a:stretch>
            <a:fillRect/>
          </a:stretch>
        </p:blipFill>
        <p:spPr bwMode="auto">
          <a:xfrm>
            <a:off x="3276600" y="819150"/>
            <a:ext cx="2252663"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1" name="Rectangle 25"/>
          <p:cNvSpPr>
            <a:spLocks noChangeArrowheads="1"/>
          </p:cNvSpPr>
          <p:nvPr/>
        </p:nvSpPr>
        <p:spPr bwMode="auto">
          <a:xfrm>
            <a:off x="3429000" y="1270000"/>
            <a:ext cx="1955800" cy="355600"/>
          </a:xfrm>
          <a:prstGeom prst="rect">
            <a:avLst/>
          </a:prstGeom>
          <a:solidFill>
            <a:schemeClr val="bg1"/>
          </a:solidFill>
          <a:ln w="9525">
            <a:solidFill>
              <a:schemeClr val="bg1"/>
            </a:solidFill>
            <a:miter lim="800000"/>
            <a:headEnd/>
            <a:tailEnd/>
          </a:ln>
        </p:spPr>
        <p:txBody>
          <a:bodyPr wrap="none" anchor="ctr"/>
          <a:lstStyle/>
          <a:p>
            <a:endParaRPr lang="en-US"/>
          </a:p>
        </p:txBody>
      </p:sp>
      <p:pic>
        <p:nvPicPr>
          <p:cNvPr id="46092" name="Picture 26"/>
          <p:cNvPicPr>
            <a:picLocks noChangeAspect="1" noChangeArrowheads="1"/>
          </p:cNvPicPr>
          <p:nvPr/>
        </p:nvPicPr>
        <p:blipFill>
          <a:blip r:embed="rId5">
            <a:extLst>
              <a:ext uri="{28A0092B-C50C-407E-A947-70E740481C1C}">
                <a14:useLocalDpi xmlns:a14="http://schemas.microsoft.com/office/drawing/2010/main" val="0"/>
              </a:ext>
            </a:extLst>
          </a:blip>
          <a:srcRect l="9116" t="14148" r="2681" b="5788"/>
          <a:stretch>
            <a:fillRect/>
          </a:stretch>
        </p:blipFill>
        <p:spPr bwMode="auto">
          <a:xfrm>
            <a:off x="3403600" y="1438275"/>
            <a:ext cx="1985963"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3" name="Rectangle 27"/>
          <p:cNvSpPr>
            <a:spLocks noChangeArrowheads="1"/>
          </p:cNvSpPr>
          <p:nvPr/>
        </p:nvSpPr>
        <p:spPr bwMode="auto">
          <a:xfrm>
            <a:off x="4406900" y="1765300"/>
            <a:ext cx="889000" cy="6985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6094" name="Text Box 28"/>
          <p:cNvSpPr txBox="1">
            <a:spLocks noChangeArrowheads="1"/>
          </p:cNvSpPr>
          <p:nvPr/>
        </p:nvSpPr>
        <p:spPr bwMode="auto">
          <a:xfrm>
            <a:off x="4225925" y="5635625"/>
            <a:ext cx="928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i="1" u="none">
                <a:latin typeface="Arial" charset="0"/>
              </a:rPr>
              <a:t>Time (s)</a:t>
            </a:r>
          </a:p>
        </p:txBody>
      </p:sp>
      <p:sp>
        <p:nvSpPr>
          <p:cNvPr id="46095" name="Rectangle 29"/>
          <p:cNvSpPr>
            <a:spLocks noChangeArrowheads="1"/>
          </p:cNvSpPr>
          <p:nvPr/>
        </p:nvSpPr>
        <p:spPr bwMode="auto">
          <a:xfrm>
            <a:off x="2057400" y="5664200"/>
            <a:ext cx="533400" cy="2413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6096" name="Rectangle 30"/>
          <p:cNvSpPr>
            <a:spLocks noChangeArrowheads="1"/>
          </p:cNvSpPr>
          <p:nvPr/>
        </p:nvSpPr>
        <p:spPr bwMode="auto">
          <a:xfrm>
            <a:off x="1155700" y="546100"/>
            <a:ext cx="7366000" cy="647700"/>
          </a:xfrm>
          <a:prstGeom prst="rect">
            <a:avLst/>
          </a:prstGeom>
          <a:solidFill>
            <a:schemeClr val="bg1"/>
          </a:solidFill>
          <a:ln w="9525">
            <a:solidFill>
              <a:schemeClr val="bg1"/>
            </a:solidFill>
            <a:miter lim="800000"/>
            <a:headEnd/>
            <a:tailEnd/>
          </a:ln>
        </p:spPr>
        <p:txBody>
          <a:bodyPr wrap="none" anchor="ctr"/>
          <a:lstStyle/>
          <a:p>
            <a:r>
              <a:rPr lang="en-US" sz="2000" u="none">
                <a:latin typeface="Arial" charset="0"/>
              </a:rPr>
              <a:t>Stimulus             Linear filter         Predicted response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 Box 2"/>
          <p:cNvSpPr txBox="1">
            <a:spLocks noChangeArrowheads="1"/>
          </p:cNvSpPr>
          <p:nvPr/>
        </p:nvSpPr>
        <p:spPr bwMode="auto">
          <a:xfrm>
            <a:off x="2833688" y="1181100"/>
            <a:ext cx="3135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Photoreceptor</a:t>
            </a:r>
          </a:p>
        </p:txBody>
      </p:sp>
      <p:pic>
        <p:nvPicPr>
          <p:cNvPr id="48130" name="Picture 10"/>
          <p:cNvPicPr>
            <a:picLocks noChangeAspect="1" noChangeArrowheads="1"/>
          </p:cNvPicPr>
          <p:nvPr/>
        </p:nvPicPr>
        <p:blipFill>
          <a:blip r:embed="rId3">
            <a:lum contrast="54000"/>
            <a:extLst>
              <a:ext uri="{28A0092B-C50C-407E-A947-70E740481C1C}">
                <a14:useLocalDpi xmlns:a14="http://schemas.microsoft.com/office/drawing/2010/main" val="0"/>
              </a:ext>
            </a:extLst>
          </a:blip>
          <a:srcRect/>
          <a:stretch>
            <a:fillRect/>
          </a:stretch>
        </p:blipFill>
        <p:spPr bwMode="auto">
          <a:xfrm>
            <a:off x="2973388" y="4800600"/>
            <a:ext cx="2692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 Box 15"/>
          <p:cNvSpPr txBox="1">
            <a:spLocks noChangeArrowheads="1"/>
          </p:cNvSpPr>
          <p:nvPr/>
        </p:nvSpPr>
        <p:spPr bwMode="auto">
          <a:xfrm>
            <a:off x="306388" y="2616200"/>
            <a:ext cx="3135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Horizontal cell</a:t>
            </a:r>
          </a:p>
        </p:txBody>
      </p:sp>
      <p:sp>
        <p:nvSpPr>
          <p:cNvPr id="48132" name="Text Box 16"/>
          <p:cNvSpPr txBox="1">
            <a:spLocks noChangeArrowheads="1"/>
          </p:cNvSpPr>
          <p:nvPr/>
        </p:nvSpPr>
        <p:spPr bwMode="auto">
          <a:xfrm>
            <a:off x="2884488" y="4419600"/>
            <a:ext cx="3135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Bipolar cell</a:t>
            </a:r>
          </a:p>
        </p:txBody>
      </p:sp>
      <p:sp>
        <p:nvSpPr>
          <p:cNvPr id="48133" name="Text Box 17"/>
          <p:cNvSpPr txBox="1">
            <a:spLocks noChangeArrowheads="1"/>
          </p:cNvSpPr>
          <p:nvPr/>
        </p:nvSpPr>
        <p:spPr bwMode="auto">
          <a:xfrm>
            <a:off x="1682750" y="415925"/>
            <a:ext cx="561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rPr>
              <a:t>Linear filters in the early visual system</a:t>
            </a:r>
          </a:p>
        </p:txBody>
      </p:sp>
      <p:pic>
        <p:nvPicPr>
          <p:cNvPr id="48134"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338" y="876300"/>
            <a:ext cx="2787650" cy="54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Text Box 20"/>
          <p:cNvSpPr txBox="1">
            <a:spLocks noChangeArrowheads="1"/>
          </p:cNvSpPr>
          <p:nvPr/>
        </p:nvSpPr>
        <p:spPr bwMode="auto">
          <a:xfrm>
            <a:off x="7304088" y="1725613"/>
            <a:ext cx="303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P</a:t>
            </a:r>
          </a:p>
        </p:txBody>
      </p:sp>
      <p:sp>
        <p:nvSpPr>
          <p:cNvPr id="48136" name="Rectangle 22"/>
          <p:cNvSpPr>
            <a:spLocks noChangeArrowheads="1"/>
          </p:cNvSpPr>
          <p:nvPr/>
        </p:nvSpPr>
        <p:spPr bwMode="auto">
          <a:xfrm>
            <a:off x="1612900" y="3530600"/>
            <a:ext cx="1155700" cy="622300"/>
          </a:xfrm>
          <a:prstGeom prst="rect">
            <a:avLst/>
          </a:prstGeom>
          <a:solidFill>
            <a:schemeClr val="bg1"/>
          </a:solidFill>
          <a:ln w="9525">
            <a:solidFill>
              <a:schemeClr val="bg1"/>
            </a:solidFill>
            <a:miter lim="800000"/>
            <a:headEnd/>
            <a:tailEnd/>
          </a:ln>
        </p:spPr>
        <p:txBody>
          <a:bodyPr wrap="none" anchor="ctr"/>
          <a:lstStyle/>
          <a:p>
            <a:endParaRPr lang="en-US"/>
          </a:p>
        </p:txBody>
      </p:sp>
      <p:pic>
        <p:nvPicPr>
          <p:cNvPr id="48137" name="Picture 26"/>
          <p:cNvPicPr>
            <a:picLocks noChangeAspect="1" noChangeArrowheads="1"/>
          </p:cNvPicPr>
          <p:nvPr/>
        </p:nvPicPr>
        <p:blipFill>
          <a:blip r:embed="rId5">
            <a:extLst>
              <a:ext uri="{28A0092B-C50C-407E-A947-70E740481C1C}">
                <a14:useLocalDpi xmlns:a14="http://schemas.microsoft.com/office/drawing/2010/main" val="0"/>
              </a:ext>
            </a:extLst>
          </a:blip>
          <a:srcRect r="48953"/>
          <a:stretch>
            <a:fillRect/>
          </a:stretch>
        </p:blipFill>
        <p:spPr bwMode="auto">
          <a:xfrm>
            <a:off x="2590800" y="1450975"/>
            <a:ext cx="3035300"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27"/>
          <p:cNvPicPr>
            <a:picLocks noChangeAspect="1" noChangeArrowheads="1"/>
          </p:cNvPicPr>
          <p:nvPr/>
        </p:nvPicPr>
        <p:blipFill>
          <a:blip r:embed="rId6">
            <a:extLst>
              <a:ext uri="{28A0092B-C50C-407E-A947-70E740481C1C}">
                <a14:useLocalDpi xmlns:a14="http://schemas.microsoft.com/office/drawing/2010/main" val="0"/>
              </a:ext>
            </a:extLst>
          </a:blip>
          <a:srcRect r="48544"/>
          <a:stretch>
            <a:fillRect/>
          </a:stretch>
        </p:blipFill>
        <p:spPr bwMode="auto">
          <a:xfrm>
            <a:off x="-114300" y="3076575"/>
            <a:ext cx="302895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6"/>
          <p:cNvGrpSpPr>
            <a:grpSpLocks/>
          </p:cNvGrpSpPr>
          <p:nvPr/>
        </p:nvGrpSpPr>
        <p:grpSpPr bwMode="auto">
          <a:xfrm>
            <a:off x="571500" y="4724400"/>
            <a:ext cx="5273675" cy="2085975"/>
            <a:chOff x="360" y="2976"/>
            <a:chExt cx="3322" cy="1314"/>
          </a:xfrm>
        </p:grpSpPr>
        <p:pic>
          <p:nvPicPr>
            <p:cNvPr id="48140" name="Picture 33"/>
            <p:cNvPicPr>
              <a:picLocks noChangeAspect="1" noChangeArrowheads="1"/>
            </p:cNvPicPr>
            <p:nvPr/>
          </p:nvPicPr>
          <p:blipFill>
            <a:blip r:embed="rId7">
              <a:extLst>
                <a:ext uri="{28A0092B-C50C-407E-A947-70E740481C1C}">
                  <a14:useLocalDpi xmlns:a14="http://schemas.microsoft.com/office/drawing/2010/main" val="0"/>
                </a:ext>
              </a:extLst>
            </a:blip>
            <a:srcRect l="18028" b="22417"/>
            <a:stretch>
              <a:fillRect/>
            </a:stretch>
          </p:blipFill>
          <p:spPr bwMode="auto">
            <a:xfrm>
              <a:off x="2227" y="2976"/>
              <a:ext cx="1455"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1" name="Line 34"/>
            <p:cNvSpPr>
              <a:spLocks noChangeShapeType="1"/>
            </p:cNvSpPr>
            <p:nvPr/>
          </p:nvSpPr>
          <p:spPr bwMode="auto">
            <a:xfrm flipH="1">
              <a:off x="1633" y="3467"/>
              <a:ext cx="634" cy="300"/>
            </a:xfrm>
            <a:prstGeom prst="line">
              <a:avLst/>
            </a:prstGeom>
            <a:noFill/>
            <a:ln w="254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142" name="Text Box 35"/>
            <p:cNvSpPr txBox="1">
              <a:spLocks noChangeArrowheads="1"/>
            </p:cNvSpPr>
            <p:nvPr/>
          </p:nvSpPr>
          <p:spPr bwMode="auto">
            <a:xfrm>
              <a:off x="360" y="3800"/>
              <a:ext cx="2092"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500" u="none">
                  <a:latin typeface="Helvetica" charset="0"/>
                </a:rPr>
                <a:t>Weighted sum of</a:t>
              </a:r>
            </a:p>
            <a:p>
              <a:pPr algn="l"/>
              <a:r>
                <a:rPr lang="en-US" sz="1500" u="none">
                  <a:latin typeface="Helvetica" charset="0"/>
                </a:rPr>
                <a:t>Photoreceptor and Horizontal</a:t>
              </a:r>
            </a:p>
            <a:p>
              <a:pPr algn="l"/>
              <a:r>
                <a:rPr lang="en-US" sz="1500" u="none">
                  <a:latin typeface="Helvetica" charset="0"/>
                </a:rPr>
                <a:t>Cell filters</a:t>
              </a: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 Box 3"/>
          <p:cNvSpPr txBox="1">
            <a:spLocks noChangeArrowheads="1"/>
          </p:cNvSpPr>
          <p:nvPr/>
        </p:nvSpPr>
        <p:spPr bwMode="auto">
          <a:xfrm>
            <a:off x="1419225" y="179388"/>
            <a:ext cx="6199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a:latin typeface="Arial" charset="0"/>
              </a:rPr>
              <a:t>Nonlinear summation of inputs by a static nonlinearity</a:t>
            </a:r>
          </a:p>
        </p:txBody>
      </p:sp>
      <p:pic>
        <p:nvPicPr>
          <p:cNvPr id="501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1536700"/>
            <a:ext cx="23622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0" y="1323975"/>
            <a:ext cx="147955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8"/>
          <p:cNvSpPr txBox="1">
            <a:spLocks noChangeArrowheads="1"/>
          </p:cNvSpPr>
          <p:nvPr/>
        </p:nvSpPr>
        <p:spPr bwMode="auto">
          <a:xfrm>
            <a:off x="2832100" y="747713"/>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Filter</a:t>
            </a:r>
          </a:p>
        </p:txBody>
      </p:sp>
      <p:sp>
        <p:nvSpPr>
          <p:cNvPr id="50181" name="Text Box 9"/>
          <p:cNvSpPr txBox="1">
            <a:spLocks noChangeArrowheads="1"/>
          </p:cNvSpPr>
          <p:nvPr/>
        </p:nvSpPr>
        <p:spPr bwMode="auto">
          <a:xfrm>
            <a:off x="4746625" y="747713"/>
            <a:ext cx="1390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Nonlinearity</a:t>
            </a:r>
          </a:p>
        </p:txBody>
      </p:sp>
      <p:pic>
        <p:nvPicPr>
          <p:cNvPr id="5018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1308100"/>
            <a:ext cx="28321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0" y="965200"/>
            <a:ext cx="36576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Text Box 29"/>
          <p:cNvSpPr txBox="1">
            <a:spLocks noChangeArrowheads="1"/>
          </p:cNvSpPr>
          <p:nvPr/>
        </p:nvSpPr>
        <p:spPr bwMode="auto">
          <a:xfrm>
            <a:off x="6611938" y="1154113"/>
            <a:ext cx="20018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Linear summation</a:t>
            </a:r>
          </a:p>
        </p:txBody>
      </p:sp>
      <p:grpSp>
        <p:nvGrpSpPr>
          <p:cNvPr id="2" name="Group 25"/>
          <p:cNvGrpSpPr>
            <a:grpSpLocks/>
          </p:cNvGrpSpPr>
          <p:nvPr/>
        </p:nvGrpSpPr>
        <p:grpSpPr bwMode="auto">
          <a:xfrm>
            <a:off x="-114300" y="2882900"/>
            <a:ext cx="9652000" cy="2222500"/>
            <a:chOff x="-114300" y="2882900"/>
            <a:chExt cx="9652000" cy="2222500"/>
          </a:xfrm>
        </p:grpSpPr>
        <p:pic>
          <p:nvPicPr>
            <p:cNvPr id="50199"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0100" y="3149600"/>
              <a:ext cx="36576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3575050"/>
              <a:ext cx="23622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1"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3365500"/>
              <a:ext cx="28321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2"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900" y="3425825"/>
              <a:ext cx="1619250"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03" name="Text Box 30"/>
            <p:cNvSpPr txBox="1">
              <a:spLocks noChangeArrowheads="1"/>
            </p:cNvSpPr>
            <p:nvPr/>
          </p:nvSpPr>
          <p:spPr bwMode="auto">
            <a:xfrm>
              <a:off x="6413500" y="2882900"/>
              <a:ext cx="2535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Supralinear summation</a:t>
              </a:r>
            </a:p>
          </p:txBody>
        </p:sp>
        <p:sp>
          <p:nvSpPr>
            <p:cNvPr id="50204" name="Text Box 32"/>
            <p:cNvSpPr txBox="1">
              <a:spLocks noChangeArrowheads="1"/>
            </p:cNvSpPr>
            <p:nvPr/>
          </p:nvSpPr>
          <p:spPr bwMode="auto">
            <a:xfrm>
              <a:off x="4692650" y="2892425"/>
              <a:ext cx="14144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rPr>
                <a:t>Expansive</a:t>
              </a:r>
            </a:p>
            <a:p>
              <a:r>
                <a:rPr lang="en-US" sz="1600" u="none">
                  <a:latin typeface="Arial" charset="0"/>
                </a:rPr>
                <a:t>(accelerating)</a:t>
              </a:r>
            </a:p>
          </p:txBody>
        </p:sp>
      </p:grpSp>
      <p:grpSp>
        <p:nvGrpSpPr>
          <p:cNvPr id="3" name="Group 26"/>
          <p:cNvGrpSpPr>
            <a:grpSpLocks/>
          </p:cNvGrpSpPr>
          <p:nvPr/>
        </p:nvGrpSpPr>
        <p:grpSpPr bwMode="auto">
          <a:xfrm>
            <a:off x="-114300" y="4911725"/>
            <a:ext cx="9644063" cy="2073275"/>
            <a:chOff x="-114300" y="4911725"/>
            <a:chExt cx="9644063" cy="2073275"/>
          </a:xfrm>
        </p:grpSpPr>
        <p:pic>
          <p:nvPicPr>
            <p:cNvPr id="50193"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5080000"/>
              <a:ext cx="366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4"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5578475"/>
              <a:ext cx="23622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5"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5346700"/>
              <a:ext cx="28321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6"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5500" y="5413375"/>
              <a:ext cx="151765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7" name="Text Box 31"/>
            <p:cNvSpPr txBox="1">
              <a:spLocks noChangeArrowheads="1"/>
            </p:cNvSpPr>
            <p:nvPr/>
          </p:nvSpPr>
          <p:spPr bwMode="auto">
            <a:xfrm>
              <a:off x="6565900" y="5054600"/>
              <a:ext cx="23320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Sublinear summation</a:t>
              </a:r>
            </a:p>
          </p:txBody>
        </p:sp>
        <p:sp>
          <p:nvSpPr>
            <p:cNvPr id="50198" name="Text Box 33"/>
            <p:cNvSpPr txBox="1">
              <a:spLocks noChangeArrowheads="1"/>
            </p:cNvSpPr>
            <p:nvPr/>
          </p:nvSpPr>
          <p:spPr bwMode="auto">
            <a:xfrm>
              <a:off x="4803775" y="4911725"/>
              <a:ext cx="13700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rPr>
                <a:t>Compressive</a:t>
              </a:r>
            </a:p>
            <a:p>
              <a:r>
                <a:rPr lang="en-US" sz="1600" u="none">
                  <a:latin typeface="Arial" charset="0"/>
                </a:rPr>
                <a:t>(saturating)</a:t>
              </a:r>
            </a:p>
          </p:txBody>
        </p:sp>
      </p:grpSp>
      <p:sp>
        <p:nvSpPr>
          <p:cNvPr id="50187" name="Text Box 34"/>
          <p:cNvSpPr txBox="1">
            <a:spLocks noChangeArrowheads="1"/>
          </p:cNvSpPr>
          <p:nvPr/>
        </p:nvSpPr>
        <p:spPr bwMode="auto">
          <a:xfrm>
            <a:off x="720725" y="747713"/>
            <a:ext cx="69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Input</a:t>
            </a:r>
          </a:p>
        </p:txBody>
      </p:sp>
      <p:sp>
        <p:nvSpPr>
          <p:cNvPr id="50188" name="Text Box 35"/>
          <p:cNvSpPr txBox="1">
            <a:spLocks noChangeArrowheads="1"/>
          </p:cNvSpPr>
          <p:nvPr/>
        </p:nvSpPr>
        <p:spPr bwMode="auto">
          <a:xfrm>
            <a:off x="6964363" y="747713"/>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Response</a:t>
            </a:r>
          </a:p>
        </p:txBody>
      </p:sp>
      <p:sp>
        <p:nvSpPr>
          <p:cNvPr id="50189" name="Line 36"/>
          <p:cNvSpPr>
            <a:spLocks noChangeShapeType="1"/>
          </p:cNvSpPr>
          <p:nvPr/>
        </p:nvSpPr>
        <p:spPr bwMode="auto">
          <a:xfrm>
            <a:off x="228600" y="1066800"/>
            <a:ext cx="8610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0" name="TextBox 27"/>
          <p:cNvSpPr txBox="1">
            <a:spLocks noChangeArrowheads="1"/>
          </p:cNvSpPr>
          <p:nvPr/>
        </p:nvSpPr>
        <p:spPr bwMode="auto">
          <a:xfrm>
            <a:off x="838200" y="2667000"/>
            <a:ext cx="6334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cs typeface="Arial" charset="0"/>
              </a:rPr>
              <a:t>Time</a:t>
            </a:r>
          </a:p>
        </p:txBody>
      </p:sp>
      <p:sp>
        <p:nvSpPr>
          <p:cNvPr id="50191" name="TextBox 28"/>
          <p:cNvSpPr txBox="1">
            <a:spLocks noChangeArrowheads="1"/>
          </p:cNvSpPr>
          <p:nvPr/>
        </p:nvSpPr>
        <p:spPr bwMode="auto">
          <a:xfrm>
            <a:off x="2971800" y="2667000"/>
            <a:ext cx="6334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cs typeface="Arial" charset="0"/>
              </a:rPr>
              <a:t>Time</a:t>
            </a:r>
          </a:p>
        </p:txBody>
      </p:sp>
      <p:sp>
        <p:nvSpPr>
          <p:cNvPr id="50192" name="TextBox 29"/>
          <p:cNvSpPr txBox="1">
            <a:spLocks noChangeArrowheads="1"/>
          </p:cNvSpPr>
          <p:nvPr/>
        </p:nvSpPr>
        <p:spPr bwMode="auto">
          <a:xfrm>
            <a:off x="7086600" y="2635250"/>
            <a:ext cx="6334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cs typeface="Arial" charset="0"/>
              </a:rPr>
              <a:t>Time</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Group 25"/>
          <p:cNvGrpSpPr>
            <a:grpSpLocks/>
          </p:cNvGrpSpPr>
          <p:nvPr/>
        </p:nvGrpSpPr>
        <p:grpSpPr bwMode="auto">
          <a:xfrm>
            <a:off x="74613" y="5759450"/>
            <a:ext cx="4940300" cy="658813"/>
            <a:chOff x="74613" y="5759450"/>
            <a:chExt cx="4940300" cy="658813"/>
          </a:xfrm>
        </p:grpSpPr>
        <p:sp>
          <p:nvSpPr>
            <p:cNvPr id="16393" name="Text Box 1036"/>
            <p:cNvSpPr txBox="1">
              <a:spLocks noChangeArrowheads="1"/>
            </p:cNvSpPr>
            <p:nvPr/>
          </p:nvSpPr>
          <p:spPr bwMode="auto">
            <a:xfrm>
              <a:off x="179388" y="5759450"/>
              <a:ext cx="4835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Not the same as </a:t>
              </a:r>
              <a:r>
                <a:rPr lang="ja-JP" altLang="en-US" sz="2000" u="none">
                  <a:latin typeface="Arial" charset="0"/>
                </a:rPr>
                <a:t>“</a:t>
              </a:r>
              <a:r>
                <a:rPr lang="en-US" altLang="ja-JP" sz="2000" u="none">
                  <a:latin typeface="Arial" charset="0"/>
                </a:rPr>
                <a:t>visual space</a:t>
              </a:r>
              <a:r>
                <a:rPr lang="ja-JP" altLang="en-US" sz="2000" u="none">
                  <a:latin typeface="Arial" charset="0"/>
                </a:rPr>
                <a:t>”</a:t>
              </a:r>
              <a:r>
                <a:rPr lang="en-US" altLang="ja-JP" sz="2000" u="none">
                  <a:latin typeface="Arial" charset="0"/>
                </a:rPr>
                <a:t>:</a:t>
              </a:r>
              <a:endParaRPr lang="en-US" sz="2000" u="none">
                <a:latin typeface="Arial" charset="0"/>
              </a:endParaRPr>
            </a:p>
          </p:txBody>
        </p:sp>
        <p:sp>
          <p:nvSpPr>
            <p:cNvPr id="16394" name="Text Box 1037"/>
            <p:cNvSpPr txBox="1">
              <a:spLocks noChangeArrowheads="1"/>
            </p:cNvSpPr>
            <p:nvPr/>
          </p:nvSpPr>
          <p:spPr bwMode="auto">
            <a:xfrm>
              <a:off x="74613" y="6021388"/>
              <a:ext cx="4835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receptors are </a:t>
              </a:r>
              <a:r>
                <a:rPr lang="en-US" sz="2000" i="1" u="none">
                  <a:latin typeface="Arial" charset="0"/>
                </a:rPr>
                <a:t>dimensions</a:t>
              </a:r>
              <a:r>
                <a:rPr lang="en-US" sz="2000" u="none">
                  <a:latin typeface="Arial" charset="0"/>
                </a:rPr>
                <a:t>, not points</a:t>
              </a:r>
            </a:p>
          </p:txBody>
        </p:sp>
      </p:grpSp>
      <p:sp>
        <p:nvSpPr>
          <p:cNvPr id="16386" name="Text Box 1034"/>
          <p:cNvSpPr txBox="1">
            <a:spLocks noChangeArrowheads="1"/>
          </p:cNvSpPr>
          <p:nvPr/>
        </p:nvSpPr>
        <p:spPr bwMode="auto">
          <a:xfrm>
            <a:off x="1219200" y="381000"/>
            <a:ext cx="7400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Stimulus space: A geometrical representation of input</a:t>
            </a:r>
          </a:p>
        </p:txBody>
      </p:sp>
      <p:pic>
        <p:nvPicPr>
          <p:cNvPr id="16387" name="Picture 13"/>
          <p:cNvPicPr>
            <a:picLocks noChangeAspect="1"/>
          </p:cNvPicPr>
          <p:nvPr/>
        </p:nvPicPr>
        <p:blipFill>
          <a:blip r:embed="rId2">
            <a:extLst>
              <a:ext uri="{28A0092B-C50C-407E-A947-70E740481C1C}">
                <a14:useLocalDpi xmlns:a14="http://schemas.microsoft.com/office/drawing/2010/main" val="0"/>
              </a:ext>
            </a:extLst>
          </a:blip>
          <a:srcRect r="42278" b="28011"/>
          <a:stretch>
            <a:fillRect/>
          </a:stretch>
        </p:blipFill>
        <p:spPr bwMode="auto">
          <a:xfrm>
            <a:off x="685800" y="1600200"/>
            <a:ext cx="44577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9"/>
          <p:cNvGrpSpPr>
            <a:grpSpLocks/>
          </p:cNvGrpSpPr>
          <p:nvPr/>
        </p:nvGrpSpPr>
        <p:grpSpPr bwMode="auto">
          <a:xfrm>
            <a:off x="685800" y="1600200"/>
            <a:ext cx="8153400" cy="3962400"/>
            <a:chOff x="685800" y="838200"/>
            <a:chExt cx="8153400" cy="3962400"/>
          </a:xfrm>
        </p:grpSpPr>
        <p:pic>
          <p:nvPicPr>
            <p:cNvPr id="16390" name="Picture 20"/>
            <p:cNvPicPr>
              <a:picLocks noChangeAspect="1"/>
            </p:cNvPicPr>
            <p:nvPr/>
          </p:nvPicPr>
          <p:blipFill>
            <a:blip r:embed="rId2">
              <a:extLst>
                <a:ext uri="{28A0092B-C50C-407E-A947-70E740481C1C}">
                  <a14:useLocalDpi xmlns:a14="http://schemas.microsoft.com/office/drawing/2010/main" val="0"/>
                </a:ext>
              </a:extLst>
            </a:blip>
            <a:srcRect r="-5577" b="28011"/>
            <a:stretch>
              <a:fillRect/>
            </a:stretch>
          </p:blipFill>
          <p:spPr bwMode="auto">
            <a:xfrm>
              <a:off x="685800" y="838200"/>
              <a:ext cx="81534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21"/>
            <p:cNvSpPr>
              <a:spLocks noChangeArrowheads="1"/>
            </p:cNvSpPr>
            <p:nvPr/>
          </p:nvSpPr>
          <p:spPr bwMode="auto">
            <a:xfrm>
              <a:off x="822325" y="990600"/>
              <a:ext cx="457200" cy="457200"/>
            </a:xfrm>
            <a:prstGeom prst="rect">
              <a:avLst/>
            </a:prstGeom>
            <a:solidFill>
              <a:schemeClr val="bg1"/>
            </a:solidFill>
            <a:ln w="9525">
              <a:solidFill>
                <a:schemeClr val="bg1"/>
              </a:solidFill>
              <a:round/>
              <a:headEnd/>
              <a:tailEnd/>
            </a:ln>
          </p:spPr>
          <p:txBody>
            <a:bodyPr/>
            <a:lstStyle/>
            <a:p>
              <a:endParaRPr lang="en-US"/>
            </a:p>
          </p:txBody>
        </p:sp>
        <p:sp>
          <p:nvSpPr>
            <p:cNvPr id="16392" name="Rectangle 22"/>
            <p:cNvSpPr>
              <a:spLocks noChangeArrowheads="1"/>
            </p:cNvSpPr>
            <p:nvPr/>
          </p:nvSpPr>
          <p:spPr bwMode="auto">
            <a:xfrm>
              <a:off x="5143500" y="3063875"/>
              <a:ext cx="1409700" cy="1736725"/>
            </a:xfrm>
            <a:prstGeom prst="rect">
              <a:avLst/>
            </a:prstGeom>
            <a:solidFill>
              <a:schemeClr val="bg1"/>
            </a:solidFill>
            <a:ln w="9525">
              <a:solidFill>
                <a:schemeClr val="bg1"/>
              </a:solidFill>
              <a:round/>
              <a:headEnd/>
              <a:tailEnd/>
            </a:ln>
          </p:spPr>
          <p:txBody>
            <a:bodyPr/>
            <a:lstStyle/>
            <a:p>
              <a:endParaRPr lang="en-US"/>
            </a:p>
          </p:txBody>
        </p:sp>
      </p:grpSp>
      <p:sp>
        <p:nvSpPr>
          <p:cNvPr id="16389" name="Rectangle 24"/>
          <p:cNvSpPr>
            <a:spLocks noChangeArrowheads="1"/>
          </p:cNvSpPr>
          <p:nvPr/>
        </p:nvSpPr>
        <p:spPr bwMode="auto">
          <a:xfrm>
            <a:off x="790575" y="1812925"/>
            <a:ext cx="457200" cy="457200"/>
          </a:xfrm>
          <a:prstGeom prst="rect">
            <a:avLst/>
          </a:prstGeom>
          <a:solidFill>
            <a:schemeClr val="bg1"/>
          </a:solidFill>
          <a:ln w="9525">
            <a:solidFill>
              <a:schemeClr val="bg1"/>
            </a:solidFill>
            <a:round/>
            <a:headEnd/>
            <a:tailEnd/>
          </a:ln>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44500"/>
            <a:ext cx="7689850"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Text Box 3"/>
          <p:cNvSpPr txBox="1">
            <a:spLocks noChangeArrowheads="1"/>
          </p:cNvSpPr>
          <p:nvPr/>
        </p:nvSpPr>
        <p:spPr bwMode="auto">
          <a:xfrm>
            <a:off x="711200" y="92075"/>
            <a:ext cx="79946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Helvetica" charset="0"/>
              </a:rPr>
              <a:t>Linear - Nonlinear </a:t>
            </a:r>
            <a:r>
              <a:rPr lang="ja-JP" altLang="en-US" sz="2200" u="none">
                <a:latin typeface="Helvetica" charset="0"/>
              </a:rPr>
              <a:t>“</a:t>
            </a:r>
            <a:r>
              <a:rPr lang="en-US" altLang="ja-JP" sz="2200" u="none">
                <a:latin typeface="Helvetica" charset="0"/>
              </a:rPr>
              <a:t>LN</a:t>
            </a:r>
            <a:r>
              <a:rPr lang="ja-JP" altLang="en-US" sz="2200" u="none">
                <a:latin typeface="Helvetica" charset="0"/>
              </a:rPr>
              <a:t>”</a:t>
            </a:r>
            <a:r>
              <a:rPr lang="en-US" altLang="ja-JP" sz="2200" u="none">
                <a:latin typeface="Helvetica" charset="0"/>
              </a:rPr>
              <a:t>   model of a </a:t>
            </a:r>
            <a:r>
              <a:rPr lang="ja-JP" altLang="en-US" sz="2200" u="none">
                <a:latin typeface="Helvetica" charset="0"/>
              </a:rPr>
              <a:t>“</a:t>
            </a:r>
            <a:r>
              <a:rPr lang="en-US" altLang="ja-JP" sz="2200" u="none">
                <a:latin typeface="Helvetica" charset="0"/>
              </a:rPr>
              <a:t>Feature Selective Neuron</a:t>
            </a:r>
            <a:r>
              <a:rPr lang="ja-JP" altLang="en-US" sz="2200" u="none">
                <a:latin typeface="Helvetica" charset="0"/>
              </a:rPr>
              <a:t>”</a:t>
            </a:r>
            <a:endParaRPr lang="en-US" sz="2200" u="none">
              <a:latin typeface="Helvetica" charset="0"/>
            </a:endParaRPr>
          </a:p>
        </p:txBody>
      </p:sp>
      <p:sp>
        <p:nvSpPr>
          <p:cNvPr id="52227" name="Text Box 8"/>
          <p:cNvSpPr txBox="1">
            <a:spLocks noChangeArrowheads="1"/>
          </p:cNvSpPr>
          <p:nvPr/>
        </p:nvSpPr>
        <p:spPr bwMode="auto">
          <a:xfrm>
            <a:off x="1733550" y="3376613"/>
            <a:ext cx="523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Retinal ganglion cell firing rate and LN model</a:t>
            </a:r>
          </a:p>
        </p:txBody>
      </p:sp>
      <p:pic>
        <p:nvPicPr>
          <p:cNvPr id="5222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 y="3886200"/>
            <a:ext cx="8466138"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noChangeArrowheads="1"/>
          </p:cNvPicPr>
          <p:nvPr/>
        </p:nvPicPr>
        <p:blipFill>
          <a:blip r:embed="rId3">
            <a:lum bright="-18000" contrast="42000"/>
            <a:extLst>
              <a:ext uri="{28A0092B-C50C-407E-A947-70E740481C1C}">
                <a14:useLocalDpi xmlns:a14="http://schemas.microsoft.com/office/drawing/2010/main" val="0"/>
              </a:ext>
            </a:extLst>
          </a:blip>
          <a:srcRect t="12152" r="38235"/>
          <a:stretch>
            <a:fillRect/>
          </a:stretch>
        </p:blipFill>
        <p:spPr bwMode="auto">
          <a:xfrm>
            <a:off x="3851275" y="2846388"/>
            <a:ext cx="4192588"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4" name="Picture 6"/>
          <p:cNvPicPr>
            <a:picLocks noChangeAspect="1" noChangeArrowheads="1"/>
          </p:cNvPicPr>
          <p:nvPr/>
        </p:nvPicPr>
        <p:blipFill>
          <a:blip r:embed="rId4">
            <a:extLst>
              <a:ext uri="{28A0092B-C50C-407E-A947-70E740481C1C}">
                <a14:useLocalDpi xmlns:a14="http://schemas.microsoft.com/office/drawing/2010/main" val="0"/>
              </a:ext>
            </a:extLst>
          </a:blip>
          <a:srcRect t="19000" r="28415"/>
          <a:stretch>
            <a:fillRect/>
          </a:stretch>
        </p:blipFill>
        <p:spPr bwMode="auto">
          <a:xfrm>
            <a:off x="2911475" y="5172075"/>
            <a:ext cx="5970588"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775" y="644525"/>
            <a:ext cx="2274888"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8"/>
          <p:cNvPicPr>
            <a:picLocks noChangeAspect="1" noChangeArrowheads="1"/>
          </p:cNvPicPr>
          <p:nvPr/>
        </p:nvPicPr>
        <p:blipFill>
          <a:blip r:embed="rId6">
            <a:extLst>
              <a:ext uri="{28A0092B-C50C-407E-A947-70E740481C1C}">
                <a14:useLocalDpi xmlns:a14="http://schemas.microsoft.com/office/drawing/2010/main" val="0"/>
              </a:ext>
            </a:extLst>
          </a:blip>
          <a:srcRect r="6944"/>
          <a:stretch>
            <a:fillRect/>
          </a:stretch>
        </p:blipFill>
        <p:spPr bwMode="auto">
          <a:xfrm>
            <a:off x="5930900" y="823913"/>
            <a:ext cx="212725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9"/>
          <p:cNvSpPr txBox="1">
            <a:spLocks noChangeArrowheads="1"/>
          </p:cNvSpPr>
          <p:nvPr/>
        </p:nvSpPr>
        <p:spPr bwMode="auto">
          <a:xfrm>
            <a:off x="1981200" y="28575"/>
            <a:ext cx="43148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Helvetica" charset="0"/>
              </a:rPr>
              <a:t>LN models in the nervous system</a:t>
            </a:r>
          </a:p>
        </p:txBody>
      </p:sp>
      <p:sp>
        <p:nvSpPr>
          <p:cNvPr id="54278" name="Text Box 10"/>
          <p:cNvSpPr txBox="1">
            <a:spLocks noChangeArrowheads="1"/>
          </p:cNvSpPr>
          <p:nvPr/>
        </p:nvSpPr>
        <p:spPr bwMode="auto">
          <a:xfrm>
            <a:off x="1200150" y="793750"/>
            <a:ext cx="2033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Fly H1 Motion</a:t>
            </a:r>
          </a:p>
          <a:p>
            <a:r>
              <a:rPr lang="en-US" sz="2000" u="none">
                <a:latin typeface="Helvetica" charset="0"/>
              </a:rPr>
              <a:t>sensitive neuron</a:t>
            </a:r>
          </a:p>
        </p:txBody>
      </p:sp>
      <p:sp>
        <p:nvSpPr>
          <p:cNvPr id="54279" name="Rectangle 11"/>
          <p:cNvSpPr>
            <a:spLocks noChangeArrowheads="1"/>
          </p:cNvSpPr>
          <p:nvPr/>
        </p:nvSpPr>
        <p:spPr bwMode="auto">
          <a:xfrm>
            <a:off x="6378575" y="5111750"/>
            <a:ext cx="2343150" cy="40163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54280" name="Rectangle 13"/>
          <p:cNvSpPr>
            <a:spLocks noChangeArrowheads="1"/>
          </p:cNvSpPr>
          <p:nvPr/>
        </p:nvSpPr>
        <p:spPr bwMode="auto">
          <a:xfrm>
            <a:off x="404813" y="3808413"/>
            <a:ext cx="320675" cy="690562"/>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54281" name="Text Box 18"/>
          <p:cNvSpPr txBox="1">
            <a:spLocks noChangeArrowheads="1"/>
          </p:cNvSpPr>
          <p:nvPr/>
        </p:nvSpPr>
        <p:spPr bwMode="auto">
          <a:xfrm>
            <a:off x="4497388" y="573088"/>
            <a:ext cx="857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“Filter”</a:t>
            </a:r>
          </a:p>
        </p:txBody>
      </p:sp>
      <p:sp>
        <p:nvSpPr>
          <p:cNvPr id="54282" name="Text Box 19"/>
          <p:cNvSpPr txBox="1">
            <a:spLocks noChangeArrowheads="1"/>
          </p:cNvSpPr>
          <p:nvPr/>
        </p:nvSpPr>
        <p:spPr bwMode="auto">
          <a:xfrm>
            <a:off x="6362700" y="5461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Nonlinearity</a:t>
            </a:r>
          </a:p>
        </p:txBody>
      </p:sp>
      <p:sp>
        <p:nvSpPr>
          <p:cNvPr id="54283" name="Text Box 21"/>
          <p:cNvSpPr txBox="1">
            <a:spLocks noChangeArrowheads="1"/>
          </p:cNvSpPr>
          <p:nvPr/>
        </p:nvSpPr>
        <p:spPr bwMode="auto">
          <a:xfrm>
            <a:off x="1258888" y="4765675"/>
            <a:ext cx="21320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Whole monkey</a:t>
            </a:r>
          </a:p>
          <a:p>
            <a:r>
              <a:rPr lang="en-US" sz="2000" u="none">
                <a:latin typeface="Helvetica" charset="0"/>
              </a:rPr>
              <a:t>making decisions</a:t>
            </a:r>
          </a:p>
        </p:txBody>
      </p:sp>
      <p:sp>
        <p:nvSpPr>
          <p:cNvPr id="54284" name="Text Box 22"/>
          <p:cNvSpPr txBox="1">
            <a:spLocks noChangeArrowheads="1"/>
          </p:cNvSpPr>
          <p:nvPr/>
        </p:nvSpPr>
        <p:spPr bwMode="auto">
          <a:xfrm>
            <a:off x="996950" y="2670175"/>
            <a:ext cx="2605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Songbird auditory forebrain neuron</a:t>
            </a:r>
          </a:p>
        </p:txBody>
      </p:sp>
      <p:sp>
        <p:nvSpPr>
          <p:cNvPr id="54285" name="Text Box 24"/>
          <p:cNvSpPr txBox="1">
            <a:spLocks noChangeArrowheads="1"/>
          </p:cNvSpPr>
          <p:nvPr/>
        </p:nvSpPr>
        <p:spPr bwMode="auto">
          <a:xfrm>
            <a:off x="766763" y="1662113"/>
            <a:ext cx="3178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spcBef>
                <a:spcPct val="50000"/>
              </a:spcBef>
            </a:pPr>
            <a:r>
              <a:rPr lang="en-US" sz="1600" u="none">
                <a:latin typeface="Helvetica" charset="0"/>
              </a:rPr>
              <a:t>Brenner et al.,, </a:t>
            </a:r>
            <a:r>
              <a:rPr lang="en-US" sz="1600" i="1" u="none">
                <a:latin typeface="Helvetica" charset="0"/>
              </a:rPr>
              <a:t>Neuron</a:t>
            </a:r>
            <a:r>
              <a:rPr lang="en-US" sz="1600" u="none">
                <a:latin typeface="Helvetica" charset="0"/>
              </a:rPr>
              <a:t> (2000)</a:t>
            </a:r>
          </a:p>
        </p:txBody>
      </p:sp>
      <p:sp>
        <p:nvSpPr>
          <p:cNvPr id="54286" name="Text Box 25"/>
          <p:cNvSpPr txBox="1">
            <a:spLocks noChangeArrowheads="1"/>
          </p:cNvSpPr>
          <p:nvPr/>
        </p:nvSpPr>
        <p:spPr bwMode="auto">
          <a:xfrm>
            <a:off x="747713" y="3749675"/>
            <a:ext cx="3178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spcBef>
                <a:spcPct val="50000"/>
              </a:spcBef>
            </a:pPr>
            <a:r>
              <a:rPr lang="en-US" sz="1600" u="none">
                <a:latin typeface="Helvetica" charset="0"/>
              </a:rPr>
              <a:t>Nagel &amp; Doupe, </a:t>
            </a:r>
            <a:r>
              <a:rPr lang="en-US" sz="1600" i="1" u="none">
                <a:latin typeface="Helvetica" charset="0"/>
              </a:rPr>
              <a:t>Neuron</a:t>
            </a:r>
            <a:r>
              <a:rPr lang="en-US" sz="1600" u="none">
                <a:latin typeface="Helvetica" charset="0"/>
              </a:rPr>
              <a:t> (2007)</a:t>
            </a:r>
          </a:p>
        </p:txBody>
      </p:sp>
      <p:sp>
        <p:nvSpPr>
          <p:cNvPr id="54287" name="Text Box 26"/>
          <p:cNvSpPr txBox="1">
            <a:spLocks noChangeArrowheads="1"/>
          </p:cNvSpPr>
          <p:nvPr/>
        </p:nvSpPr>
        <p:spPr bwMode="auto">
          <a:xfrm>
            <a:off x="349250" y="5775325"/>
            <a:ext cx="29543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spcBef>
                <a:spcPct val="50000"/>
              </a:spcBef>
            </a:pPr>
            <a:r>
              <a:rPr lang="en-US" sz="1600" u="none">
                <a:latin typeface="Helvetica" charset="0"/>
              </a:rPr>
              <a:t>Corrado, Sugrue, Seung &amp; Newsome, </a:t>
            </a:r>
            <a:r>
              <a:rPr lang="en-US" sz="1600" i="1" u="none">
                <a:latin typeface="Helvetica" charset="0"/>
              </a:rPr>
              <a:t>J. Exp. Anal. Behav.</a:t>
            </a:r>
            <a:r>
              <a:rPr lang="en-US" sz="1600" u="none">
                <a:latin typeface="Helvetica" charset="0"/>
              </a:rPr>
              <a:t> (2005)</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Box 2"/>
          <p:cNvSpPr txBox="1">
            <a:spLocks noChangeArrowheads="1"/>
          </p:cNvSpPr>
          <p:nvPr/>
        </p:nvSpPr>
        <p:spPr bwMode="auto">
          <a:xfrm>
            <a:off x="2456130" y="685800"/>
            <a:ext cx="4307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dirty="0">
                <a:latin typeface="Arial"/>
                <a:cs typeface="Arial"/>
              </a:rPr>
              <a:t>Properties of feature detection</a:t>
            </a:r>
          </a:p>
        </p:txBody>
      </p:sp>
      <p:sp>
        <p:nvSpPr>
          <p:cNvPr id="56322" name="TextBox 4"/>
          <p:cNvSpPr txBox="1">
            <a:spLocks noChangeArrowheads="1"/>
          </p:cNvSpPr>
          <p:nvPr/>
        </p:nvSpPr>
        <p:spPr bwMode="auto">
          <a:xfrm>
            <a:off x="1562064" y="2808288"/>
            <a:ext cx="1570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a:cs typeface="Arial"/>
              </a:rPr>
              <a:t>Selectivity</a:t>
            </a:r>
          </a:p>
        </p:txBody>
      </p:sp>
      <p:sp>
        <p:nvSpPr>
          <p:cNvPr id="56323" name="TextBox 5"/>
          <p:cNvSpPr txBox="1">
            <a:spLocks noChangeArrowheads="1"/>
          </p:cNvSpPr>
          <p:nvPr/>
        </p:nvSpPr>
        <p:spPr bwMode="auto">
          <a:xfrm>
            <a:off x="5946919" y="2851150"/>
            <a:ext cx="16046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a:cs typeface="Arial"/>
              </a:rPr>
              <a:t>Invariance</a:t>
            </a:r>
          </a:p>
        </p:txBody>
      </p:sp>
      <p:cxnSp>
        <p:nvCxnSpPr>
          <p:cNvPr id="8" name="Straight Arrow Connector 7"/>
          <p:cNvCxnSpPr/>
          <p:nvPr/>
        </p:nvCxnSpPr>
        <p:spPr>
          <a:xfrm rot="10800000" flipV="1">
            <a:off x="2554288" y="1439863"/>
            <a:ext cx="1735137" cy="105727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441825" y="1436688"/>
            <a:ext cx="2006600" cy="100488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206625" y="3762375"/>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0" name="Rectangle 9"/>
          <p:cNvSpPr/>
          <p:nvPr/>
        </p:nvSpPr>
        <p:spPr>
          <a:xfrm>
            <a:off x="1930400" y="5407025"/>
            <a:ext cx="777875" cy="17303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1" name="Rectangle 10"/>
          <p:cNvSpPr/>
          <p:nvPr/>
        </p:nvSpPr>
        <p:spPr>
          <a:xfrm>
            <a:off x="5645150" y="3644900"/>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2" name="Rectangle 11"/>
          <p:cNvSpPr/>
          <p:nvPr/>
        </p:nvSpPr>
        <p:spPr>
          <a:xfrm>
            <a:off x="6438900" y="3644900"/>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3" name="Rectangle 12"/>
          <p:cNvSpPr/>
          <p:nvPr/>
        </p:nvSpPr>
        <p:spPr>
          <a:xfrm>
            <a:off x="7359650" y="3613150"/>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4" name="Rectangle 13"/>
          <p:cNvSpPr/>
          <p:nvPr/>
        </p:nvSpPr>
        <p:spPr>
          <a:xfrm>
            <a:off x="6169025" y="4772025"/>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5" name="Rectangle 14"/>
          <p:cNvSpPr/>
          <p:nvPr/>
        </p:nvSpPr>
        <p:spPr>
          <a:xfrm>
            <a:off x="7083425" y="4829175"/>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2"/>
          <p:cNvPicPr>
            <a:picLocks noChangeAspect="1" noChangeArrowheads="1"/>
          </p:cNvPicPr>
          <p:nvPr/>
        </p:nvPicPr>
        <p:blipFill>
          <a:blip r:embed="rId2">
            <a:extLst>
              <a:ext uri="{28A0092B-C50C-407E-A947-70E740481C1C}">
                <a14:useLocalDpi xmlns:a14="http://schemas.microsoft.com/office/drawing/2010/main" val="0"/>
              </a:ext>
            </a:extLst>
          </a:blip>
          <a:srcRect b="12212"/>
          <a:stretch>
            <a:fillRect/>
          </a:stretch>
        </p:blipFill>
        <p:spPr bwMode="auto">
          <a:xfrm>
            <a:off x="25400" y="1795463"/>
            <a:ext cx="59404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6" name="Picture 3"/>
          <p:cNvPicPr>
            <a:picLocks noChangeAspect="1" noChangeArrowheads="1"/>
          </p:cNvPicPr>
          <p:nvPr/>
        </p:nvPicPr>
        <p:blipFill>
          <a:blip r:embed="rId3">
            <a:extLst>
              <a:ext uri="{28A0092B-C50C-407E-A947-70E740481C1C}">
                <a14:useLocalDpi xmlns:a14="http://schemas.microsoft.com/office/drawing/2010/main" val="0"/>
              </a:ext>
            </a:extLst>
          </a:blip>
          <a:srcRect l="2748" r="56271" b="37444"/>
          <a:stretch>
            <a:fillRect/>
          </a:stretch>
        </p:blipFill>
        <p:spPr bwMode="auto">
          <a:xfrm>
            <a:off x="6100763" y="1606550"/>
            <a:ext cx="3030537"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4"/>
          <p:cNvSpPr txBox="1">
            <a:spLocks noChangeArrowheads="1"/>
          </p:cNvSpPr>
          <p:nvPr/>
        </p:nvSpPr>
        <p:spPr bwMode="auto">
          <a:xfrm>
            <a:off x="2286000" y="4953000"/>
            <a:ext cx="2381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a:t>Hubel &amp; Wiesel, 1963</a:t>
            </a:r>
          </a:p>
        </p:txBody>
      </p:sp>
      <p:sp>
        <p:nvSpPr>
          <p:cNvPr id="57348" name="Text Box 5"/>
          <p:cNvSpPr txBox="1">
            <a:spLocks noChangeArrowheads="1"/>
          </p:cNvSpPr>
          <p:nvPr/>
        </p:nvSpPr>
        <p:spPr bwMode="auto">
          <a:xfrm>
            <a:off x="7019925" y="5307013"/>
            <a:ext cx="184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a:t>Rust et al., 2005</a:t>
            </a:r>
          </a:p>
        </p:txBody>
      </p:sp>
      <p:sp>
        <p:nvSpPr>
          <p:cNvPr id="57349" name="Text Box 6"/>
          <p:cNvSpPr txBox="1">
            <a:spLocks noChangeArrowheads="1"/>
          </p:cNvSpPr>
          <p:nvPr/>
        </p:nvSpPr>
        <p:spPr bwMode="auto">
          <a:xfrm>
            <a:off x="415925" y="423863"/>
            <a:ext cx="877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spcBef>
                <a:spcPct val="50000"/>
              </a:spcBef>
            </a:pPr>
            <a:r>
              <a:rPr lang="en-US" dirty="0">
                <a:latin typeface="Arial"/>
                <a:cs typeface="Arial"/>
              </a:rPr>
              <a:t>Models of selectivity and invariance in primary visual cortex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6" descr="Screen shot 2011-10-09 at 9.28.51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2350" y="673100"/>
            <a:ext cx="3838575"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0" name="Picture 8" descr="Screen shot 2011-10-09 at 9.28.00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967163"/>
            <a:ext cx="355600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9" descr="Screen shot 2011-10-09 at 9.28.33 PM.png"/>
          <p:cNvPicPr>
            <a:picLocks noChangeAspect="1"/>
          </p:cNvPicPr>
          <p:nvPr/>
        </p:nvPicPr>
        <p:blipFill>
          <a:blip r:embed="rId5">
            <a:lum bright="38000" contrast="48000"/>
            <a:extLst>
              <a:ext uri="{28A0092B-C50C-407E-A947-70E740481C1C}">
                <a14:useLocalDpi xmlns:a14="http://schemas.microsoft.com/office/drawing/2010/main" val="0"/>
              </a:ext>
            </a:extLst>
          </a:blip>
          <a:srcRect/>
          <a:stretch>
            <a:fillRect/>
          </a:stretch>
        </p:blipFill>
        <p:spPr bwMode="auto">
          <a:xfrm>
            <a:off x="965200" y="622300"/>
            <a:ext cx="35591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TextBox 10"/>
          <p:cNvSpPr txBox="1">
            <a:spLocks noChangeArrowheads="1"/>
          </p:cNvSpPr>
          <p:nvPr/>
        </p:nvSpPr>
        <p:spPr bwMode="auto">
          <a:xfrm>
            <a:off x="1752600" y="6172200"/>
            <a:ext cx="7162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r>
              <a:rPr lang="en-US" sz="1600">
                <a:latin typeface="Arial" charset="0"/>
              </a:rPr>
              <a:t>Wei et al., 2001. Compartmentalized and Binary Behavior of Terminal Dendrites in Hippocampal Pyramidal Neurons</a:t>
            </a:r>
          </a:p>
        </p:txBody>
      </p:sp>
      <p:sp>
        <p:nvSpPr>
          <p:cNvPr id="58373" name="TextBox 11"/>
          <p:cNvSpPr txBox="1">
            <a:spLocks noChangeArrowheads="1"/>
          </p:cNvSpPr>
          <p:nvPr/>
        </p:nvSpPr>
        <p:spPr bwMode="auto">
          <a:xfrm>
            <a:off x="120650" y="174625"/>
            <a:ext cx="89233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r>
              <a:rPr lang="en-US" sz="2200">
                <a:latin typeface="Arial" charset="0"/>
              </a:rPr>
              <a:t>All or none calcium action potentials in pyramidal cell dendrites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Screen Shot 2016-05-09 at 12.43.2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849438"/>
            <a:ext cx="523875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18" name="Group 6"/>
          <p:cNvGrpSpPr>
            <a:grpSpLocks/>
          </p:cNvGrpSpPr>
          <p:nvPr/>
        </p:nvGrpSpPr>
        <p:grpSpPr bwMode="auto">
          <a:xfrm>
            <a:off x="4878388" y="2149475"/>
            <a:ext cx="2525712" cy="3803650"/>
            <a:chOff x="3245258" y="1217083"/>
            <a:chExt cx="3222173" cy="4850604"/>
          </a:xfrm>
        </p:grpSpPr>
        <p:pic>
          <p:nvPicPr>
            <p:cNvPr id="60424" name="Picture 3" descr="Screen Shot 2016-05-09 at 12.48.1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45258" y="1217083"/>
              <a:ext cx="3222173" cy="369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4" descr="Screen Shot 2016-05-09 at 12.48.13 PM.png"/>
            <p:cNvPicPr>
              <a:picLocks noChangeAspect="1"/>
            </p:cNvPicPr>
            <p:nvPr/>
          </p:nvPicPr>
          <p:blipFill>
            <a:blip r:embed="rId3">
              <a:extLst>
                <a:ext uri="{28A0092B-C50C-407E-A947-70E740481C1C}">
                  <a14:useLocalDpi xmlns:a14="http://schemas.microsoft.com/office/drawing/2010/main" val="0"/>
                </a:ext>
              </a:extLst>
            </a:blip>
            <a:srcRect l="72903" t="9915" b="68883"/>
            <a:stretch>
              <a:fillRect/>
            </a:stretch>
          </p:blipFill>
          <p:spPr bwMode="auto">
            <a:xfrm>
              <a:off x="4529666" y="4677835"/>
              <a:ext cx="873081" cy="78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Picture 5" descr="Screen Shot 2016-05-09 at 12.49.22 PM.png"/>
            <p:cNvPicPr>
              <a:picLocks noChangeAspect="1"/>
            </p:cNvPicPr>
            <p:nvPr/>
          </p:nvPicPr>
          <p:blipFill>
            <a:blip r:embed="rId4">
              <a:extLst>
                <a:ext uri="{28A0092B-C50C-407E-A947-70E740481C1C}">
                  <a14:useLocalDpi xmlns:a14="http://schemas.microsoft.com/office/drawing/2010/main" val="0"/>
                </a:ext>
              </a:extLst>
            </a:blip>
            <a:srcRect l="41554"/>
            <a:stretch>
              <a:fillRect/>
            </a:stretch>
          </p:blipFill>
          <p:spPr bwMode="auto">
            <a:xfrm rot="5400000">
              <a:off x="4662316" y="5380172"/>
              <a:ext cx="744265" cy="63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419" name="TextBox 7"/>
          <p:cNvSpPr txBox="1">
            <a:spLocks noChangeArrowheads="1"/>
          </p:cNvSpPr>
          <p:nvPr/>
        </p:nvSpPr>
        <p:spPr bwMode="auto">
          <a:xfrm>
            <a:off x="7446963" y="2192338"/>
            <a:ext cx="1312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t>dendrites</a:t>
            </a:r>
          </a:p>
        </p:txBody>
      </p:sp>
      <p:sp>
        <p:nvSpPr>
          <p:cNvPr id="60420" name="TextBox 8"/>
          <p:cNvSpPr txBox="1">
            <a:spLocks noChangeArrowheads="1"/>
          </p:cNvSpPr>
          <p:nvPr/>
        </p:nvSpPr>
        <p:spPr bwMode="auto">
          <a:xfrm>
            <a:off x="7569200" y="4657725"/>
            <a:ext cx="83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t>soma</a:t>
            </a:r>
          </a:p>
        </p:txBody>
      </p:sp>
      <p:sp>
        <p:nvSpPr>
          <p:cNvPr id="60421" name="TextBox 9"/>
          <p:cNvSpPr txBox="1">
            <a:spLocks noChangeArrowheads="1"/>
          </p:cNvSpPr>
          <p:nvPr/>
        </p:nvSpPr>
        <p:spPr bwMode="auto">
          <a:xfrm>
            <a:off x="5883275" y="5594350"/>
            <a:ext cx="784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t>axon</a:t>
            </a:r>
          </a:p>
        </p:txBody>
      </p:sp>
      <p:sp>
        <p:nvSpPr>
          <p:cNvPr id="60422" name="TextBox 1"/>
          <p:cNvSpPr txBox="1">
            <a:spLocks noChangeArrowheads="1"/>
          </p:cNvSpPr>
          <p:nvPr/>
        </p:nvSpPr>
        <p:spPr bwMode="auto">
          <a:xfrm>
            <a:off x="2133600" y="304800"/>
            <a:ext cx="5213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Helvetica" charset="0"/>
                <a:cs typeface="Helvetica" charset="0"/>
              </a:rPr>
              <a:t>“Two layer” model of active dendrites</a:t>
            </a:r>
          </a:p>
        </p:txBody>
      </p:sp>
      <p:sp>
        <p:nvSpPr>
          <p:cNvPr id="60423" name="TextBox 10"/>
          <p:cNvSpPr txBox="1">
            <a:spLocks noChangeArrowheads="1"/>
          </p:cNvSpPr>
          <p:nvPr/>
        </p:nvSpPr>
        <p:spPr bwMode="auto">
          <a:xfrm>
            <a:off x="6980238" y="6172200"/>
            <a:ext cx="1741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Helvetica" charset="0"/>
                <a:cs typeface="Helvetica" charset="0"/>
              </a:rPr>
              <a:t>Bartlett Mel</a:t>
            </a:r>
          </a:p>
        </p:txBody>
      </p:sp>
      <p:sp>
        <p:nvSpPr>
          <p:cNvPr id="2" name="TextBox 1"/>
          <p:cNvSpPr txBox="1"/>
          <p:nvPr/>
        </p:nvSpPr>
        <p:spPr>
          <a:xfrm>
            <a:off x="304800" y="6172200"/>
            <a:ext cx="3187178" cy="369332"/>
          </a:xfrm>
          <a:prstGeom prst="rect">
            <a:avLst/>
          </a:prstGeom>
          <a:noFill/>
        </p:spPr>
        <p:txBody>
          <a:bodyPr wrap="none" rtlCol="0">
            <a:spAutoFit/>
          </a:bodyPr>
          <a:lstStyle/>
          <a:p>
            <a:r>
              <a:rPr lang="en-US" sz="1800" u="none" dirty="0" err="1" smtClean="0">
                <a:latin typeface="Arial"/>
                <a:cs typeface="Arial"/>
              </a:rPr>
              <a:t>Poirazi</a:t>
            </a:r>
            <a:r>
              <a:rPr lang="en-US" sz="1800" u="none" dirty="0" smtClean="0">
                <a:latin typeface="Arial"/>
                <a:cs typeface="Arial"/>
              </a:rPr>
              <a:t>, Brannon &amp; Mel, 2003</a:t>
            </a:r>
            <a:endParaRPr lang="en-US" sz="1800" u="none" dirty="0">
              <a:latin typeface="Arial"/>
              <a:cs typeface="Aria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 Box 1026"/>
          <p:cNvSpPr txBox="1">
            <a:spLocks noChangeArrowheads="1"/>
          </p:cNvSpPr>
          <p:nvPr/>
        </p:nvSpPr>
        <p:spPr bwMode="auto">
          <a:xfrm>
            <a:off x="798513" y="265113"/>
            <a:ext cx="7578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Analyzing the spike-triggered stimulus ensemble</a:t>
            </a:r>
          </a:p>
        </p:txBody>
      </p:sp>
      <p:grpSp>
        <p:nvGrpSpPr>
          <p:cNvPr id="61442" name="Group 1042"/>
          <p:cNvGrpSpPr>
            <a:grpSpLocks/>
          </p:cNvGrpSpPr>
          <p:nvPr/>
        </p:nvGrpSpPr>
        <p:grpSpPr bwMode="auto">
          <a:xfrm>
            <a:off x="1143000" y="1447800"/>
            <a:ext cx="5370513" cy="4116388"/>
            <a:chOff x="233" y="480"/>
            <a:chExt cx="4945" cy="3787"/>
          </a:xfrm>
        </p:grpSpPr>
        <p:pic>
          <p:nvPicPr>
            <p:cNvPr id="61448" name="Picture 1027"/>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6944"/>
            <a:stretch>
              <a:fillRect/>
            </a:stretch>
          </p:blipFill>
          <p:spPr bwMode="auto">
            <a:xfrm>
              <a:off x="1354" y="480"/>
              <a:ext cx="3640" cy="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Text Box 1028"/>
            <p:cNvSpPr txBox="1">
              <a:spLocks noChangeArrowheads="1"/>
            </p:cNvSpPr>
            <p:nvPr/>
          </p:nvSpPr>
          <p:spPr bwMode="auto">
            <a:xfrm>
              <a:off x="233" y="782"/>
              <a:ext cx="903"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Helvetica" charset="0"/>
                </a:rPr>
                <a:t>Light intensity</a:t>
              </a:r>
              <a:endParaRPr lang="en-US" sz="1800" u="none">
                <a:latin typeface="Helvetica" charset="0"/>
              </a:endParaRPr>
            </a:p>
          </p:txBody>
        </p:sp>
        <p:sp>
          <p:nvSpPr>
            <p:cNvPr id="61450" name="Text Box 1029"/>
            <p:cNvSpPr txBox="1">
              <a:spLocks noChangeArrowheads="1"/>
            </p:cNvSpPr>
            <p:nvPr/>
          </p:nvSpPr>
          <p:spPr bwMode="auto">
            <a:xfrm>
              <a:off x="492" y="855"/>
              <a:ext cx="169"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61451" name="Text Box 1030"/>
            <p:cNvSpPr txBox="1">
              <a:spLocks noChangeArrowheads="1"/>
            </p:cNvSpPr>
            <p:nvPr/>
          </p:nvSpPr>
          <p:spPr bwMode="auto">
            <a:xfrm>
              <a:off x="1177" y="611"/>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1</a:t>
              </a:r>
              <a:endParaRPr lang="en-US" sz="1800" u="none">
                <a:latin typeface="Helvetica" charset="0"/>
              </a:endParaRPr>
            </a:p>
          </p:txBody>
        </p:sp>
        <p:sp>
          <p:nvSpPr>
            <p:cNvPr id="61452" name="Text Box 1031"/>
            <p:cNvSpPr txBox="1">
              <a:spLocks noChangeArrowheads="1"/>
            </p:cNvSpPr>
            <p:nvPr/>
          </p:nvSpPr>
          <p:spPr bwMode="auto">
            <a:xfrm>
              <a:off x="1171" y="1369"/>
              <a:ext cx="24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0</a:t>
              </a:r>
              <a:endParaRPr lang="en-US" sz="1800" u="none">
                <a:latin typeface="Helvetica" charset="0"/>
              </a:endParaRPr>
            </a:p>
          </p:txBody>
        </p:sp>
        <p:sp>
          <p:nvSpPr>
            <p:cNvPr id="61453" name="Rectangle 1032"/>
            <p:cNvSpPr>
              <a:spLocks noChangeArrowheads="1"/>
            </p:cNvSpPr>
            <p:nvPr/>
          </p:nvSpPr>
          <p:spPr bwMode="auto">
            <a:xfrm>
              <a:off x="2679" y="1720"/>
              <a:ext cx="624" cy="222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61454" name="Rectangle 1033"/>
            <p:cNvSpPr>
              <a:spLocks noChangeArrowheads="1"/>
            </p:cNvSpPr>
            <p:nvPr/>
          </p:nvSpPr>
          <p:spPr bwMode="auto">
            <a:xfrm>
              <a:off x="2996" y="1516"/>
              <a:ext cx="1366" cy="94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61455" name="Line 1034"/>
            <p:cNvSpPr>
              <a:spLocks noChangeShapeType="1"/>
            </p:cNvSpPr>
            <p:nvPr/>
          </p:nvSpPr>
          <p:spPr bwMode="auto">
            <a:xfrm flipH="1">
              <a:off x="2620" y="1497"/>
              <a:ext cx="1157" cy="1561"/>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56" name="Line 1035"/>
            <p:cNvSpPr>
              <a:spLocks noChangeShapeType="1"/>
            </p:cNvSpPr>
            <p:nvPr/>
          </p:nvSpPr>
          <p:spPr bwMode="auto">
            <a:xfrm flipH="1">
              <a:off x="2632" y="1507"/>
              <a:ext cx="1643" cy="23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57" name="Line 1036"/>
            <p:cNvSpPr>
              <a:spLocks noChangeShapeType="1"/>
            </p:cNvSpPr>
            <p:nvPr/>
          </p:nvSpPr>
          <p:spPr bwMode="auto">
            <a:xfrm>
              <a:off x="3800" y="2640"/>
              <a:ext cx="8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58" name="Line 1037"/>
            <p:cNvSpPr>
              <a:spLocks noChangeShapeType="1"/>
            </p:cNvSpPr>
            <p:nvPr/>
          </p:nvSpPr>
          <p:spPr bwMode="auto">
            <a:xfrm flipV="1">
              <a:off x="4632" y="2456"/>
              <a:ext cx="0" cy="6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59" name="Rectangle 1038"/>
            <p:cNvSpPr>
              <a:spLocks noChangeArrowheads="1"/>
            </p:cNvSpPr>
            <p:nvPr/>
          </p:nvSpPr>
          <p:spPr bwMode="auto">
            <a:xfrm>
              <a:off x="3636" y="3156"/>
              <a:ext cx="1542" cy="272"/>
            </a:xfrm>
            <a:prstGeom prst="rect">
              <a:avLst/>
            </a:prstGeom>
            <a:solidFill>
              <a:schemeClr val="bg1"/>
            </a:solidFill>
            <a:ln w="9525">
              <a:solidFill>
                <a:schemeClr val="bg1"/>
              </a:solidFill>
              <a:miter lim="800000"/>
              <a:headEnd/>
              <a:tailEnd/>
            </a:ln>
          </p:spPr>
          <p:txBody>
            <a:bodyPr wrap="none" anchor="ctr"/>
            <a:lstStyle/>
            <a:p>
              <a:endParaRPr lang="en-US" u="none"/>
            </a:p>
          </p:txBody>
        </p:sp>
        <p:sp>
          <p:nvSpPr>
            <p:cNvPr id="61460" name="Text Box 1040"/>
            <p:cNvSpPr txBox="1">
              <a:spLocks noChangeArrowheads="1"/>
            </p:cNvSpPr>
            <p:nvPr/>
          </p:nvSpPr>
          <p:spPr bwMode="auto">
            <a:xfrm>
              <a:off x="4498" y="3272"/>
              <a:ext cx="28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0</a:t>
              </a:r>
            </a:p>
          </p:txBody>
        </p:sp>
        <p:pic>
          <p:nvPicPr>
            <p:cNvPr id="61461" name="Picture 1041"/>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20647" r="59106" b="95842"/>
            <a:stretch>
              <a:fillRect/>
            </a:stretch>
          </p:blipFill>
          <p:spPr bwMode="auto">
            <a:xfrm>
              <a:off x="3755" y="3120"/>
              <a:ext cx="9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43" name="Text Box 1044"/>
          <p:cNvSpPr txBox="1">
            <a:spLocks noChangeArrowheads="1"/>
          </p:cNvSpPr>
          <p:nvPr/>
        </p:nvSpPr>
        <p:spPr bwMode="auto">
          <a:xfrm>
            <a:off x="1835150" y="23860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61444" name="Text Box 1045"/>
          <p:cNvSpPr txBox="1">
            <a:spLocks noChangeArrowheads="1"/>
          </p:cNvSpPr>
          <p:nvPr/>
        </p:nvSpPr>
        <p:spPr bwMode="auto">
          <a:xfrm>
            <a:off x="1666875" y="20653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pic>
        <p:nvPicPr>
          <p:cNvPr id="61445" name="Picture 10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9225" y="1519238"/>
            <a:ext cx="14351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 Box 1052"/>
          <p:cNvSpPr txBox="1">
            <a:spLocks noChangeArrowheads="1"/>
          </p:cNvSpPr>
          <p:nvPr/>
        </p:nvSpPr>
        <p:spPr bwMode="auto">
          <a:xfrm>
            <a:off x="6092825" y="976313"/>
            <a:ext cx="2066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Gaussian distribution</a:t>
            </a:r>
          </a:p>
        </p:txBody>
      </p:sp>
      <p:sp>
        <p:nvSpPr>
          <p:cNvPr id="61447" name="TextBox 1"/>
          <p:cNvSpPr txBox="1">
            <a:spLocks noChangeArrowheads="1"/>
          </p:cNvSpPr>
          <p:nvPr/>
        </p:nvSpPr>
        <p:spPr bwMode="auto">
          <a:xfrm>
            <a:off x="6248400" y="3733800"/>
            <a:ext cx="76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Helvetica" charset="0"/>
                <a:cs typeface="Helvetica" charset="0"/>
              </a:rPr>
              <a:t>STA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43000"/>
            <a:ext cx="50101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TextBox 3"/>
          <p:cNvSpPr txBox="1">
            <a:spLocks noChangeArrowheads="1"/>
          </p:cNvSpPr>
          <p:nvPr/>
        </p:nvSpPr>
        <p:spPr bwMode="auto">
          <a:xfrm>
            <a:off x="1828800" y="381000"/>
            <a:ext cx="5915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cs typeface="Helvetica" charset="0"/>
              </a:rPr>
              <a:t>Sensitivity to multiple stimulus dimensions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2"/>
          <p:cNvSpPr txBox="1">
            <a:spLocks noChangeArrowheads="1"/>
          </p:cNvSpPr>
          <p:nvPr/>
        </p:nvSpPr>
        <p:spPr bwMode="auto">
          <a:xfrm>
            <a:off x="2743200" y="1981200"/>
            <a:ext cx="3914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cs typeface="Helvetica" charset="0"/>
              </a:rPr>
              <a:t>Spike-triggered Covariance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l="4861" t="75117" r="1884" b="1341"/>
          <a:stretch>
            <a:fillRect/>
          </a:stretch>
        </p:blipFill>
        <p:spPr bwMode="auto">
          <a:xfrm>
            <a:off x="1905000" y="4267200"/>
            <a:ext cx="59690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8" name="TextBox 4"/>
          <p:cNvSpPr txBox="1">
            <a:spLocks noChangeArrowheads="1"/>
          </p:cNvSpPr>
          <p:nvPr/>
        </p:nvSpPr>
        <p:spPr bwMode="auto">
          <a:xfrm>
            <a:off x="6324600" y="6432550"/>
            <a:ext cx="2295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cs typeface="Helvetica" charset="0"/>
              </a:rPr>
              <a:t>Fairhall et al, 2006</a:t>
            </a:r>
          </a:p>
        </p:txBody>
      </p:sp>
      <p:pic>
        <p:nvPicPr>
          <p:cNvPr id="65539" name="Picture 5"/>
          <p:cNvPicPr>
            <a:picLocks noChangeAspect="1"/>
          </p:cNvPicPr>
          <p:nvPr/>
        </p:nvPicPr>
        <p:blipFill>
          <a:blip r:embed="rId2">
            <a:extLst>
              <a:ext uri="{28A0092B-C50C-407E-A947-70E740481C1C}">
                <a14:useLocalDpi xmlns:a14="http://schemas.microsoft.com/office/drawing/2010/main" val="0"/>
              </a:ext>
            </a:extLst>
          </a:blip>
          <a:srcRect l="5208" t="28705" r="1538" b="29353"/>
          <a:stretch>
            <a:fillRect/>
          </a:stretch>
        </p:blipFill>
        <p:spPr bwMode="auto">
          <a:xfrm>
            <a:off x="1524000" y="457200"/>
            <a:ext cx="6400800"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574800"/>
            <a:ext cx="3886200" cy="370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4" name="Picture 1030"/>
          <p:cNvPicPr>
            <a:picLocks noChangeAspect="1" noChangeArrowheads="1"/>
          </p:cNvPicPr>
          <p:nvPr/>
        </p:nvPicPr>
        <p:blipFill>
          <a:blip r:embed="rId4">
            <a:extLst>
              <a:ext uri="{28A0092B-C50C-407E-A947-70E740481C1C}">
                <a14:useLocalDpi xmlns:a14="http://schemas.microsoft.com/office/drawing/2010/main" val="0"/>
              </a:ext>
            </a:extLst>
          </a:blip>
          <a:srcRect l="32394" b="24280"/>
          <a:stretch>
            <a:fillRect/>
          </a:stretch>
        </p:blipFill>
        <p:spPr bwMode="auto">
          <a:xfrm>
            <a:off x="3881438" y="1587500"/>
            <a:ext cx="2627312"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7" name="Picture 1033"/>
          <p:cNvPicPr>
            <a:picLocks noChangeAspect="1" noChangeArrowheads="1"/>
          </p:cNvPicPr>
          <p:nvPr/>
        </p:nvPicPr>
        <p:blipFill>
          <a:blip r:embed="rId5">
            <a:extLst>
              <a:ext uri="{28A0092B-C50C-407E-A947-70E740481C1C}">
                <a14:useLocalDpi xmlns:a14="http://schemas.microsoft.com/office/drawing/2010/main" val="0"/>
              </a:ext>
            </a:extLst>
          </a:blip>
          <a:srcRect l="15523" b="20621"/>
          <a:stretch>
            <a:fillRect/>
          </a:stretch>
        </p:blipFill>
        <p:spPr bwMode="auto">
          <a:xfrm>
            <a:off x="3236913" y="1550988"/>
            <a:ext cx="3282950" cy="29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1034"/>
          <p:cNvSpPr txBox="1">
            <a:spLocks noChangeArrowheads="1"/>
          </p:cNvSpPr>
          <p:nvPr/>
        </p:nvSpPr>
        <p:spPr bwMode="auto">
          <a:xfrm>
            <a:off x="1181100" y="422275"/>
            <a:ext cx="7442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Stimulus space: A geometrical representation of input</a:t>
            </a:r>
          </a:p>
          <a:p>
            <a:r>
              <a:rPr lang="en-US" u="none">
                <a:latin typeface="Arial" charset="0"/>
              </a:rPr>
              <a:t>Receptive field: a direction of sensitivity</a:t>
            </a:r>
          </a:p>
        </p:txBody>
      </p:sp>
      <p:sp>
        <p:nvSpPr>
          <p:cNvPr id="17413" name="Text Box 1035"/>
          <p:cNvSpPr txBox="1">
            <a:spLocks noChangeArrowheads="1"/>
          </p:cNvSpPr>
          <p:nvPr/>
        </p:nvSpPr>
        <p:spPr bwMode="auto">
          <a:xfrm>
            <a:off x="5010150" y="5534025"/>
            <a:ext cx="3881438"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800" u="none">
                <a:solidFill>
                  <a:srgbClr val="5A5A5A"/>
                </a:solidFill>
                <a:latin typeface="Arial" charset="0"/>
              </a:rPr>
              <a:t>All stimuli</a:t>
            </a:r>
            <a:endParaRPr lang="en-US" sz="1800" u="none">
              <a:latin typeface="Arial" charset="0"/>
            </a:endParaRPr>
          </a:p>
          <a:p>
            <a:pPr algn="l"/>
            <a:r>
              <a:rPr lang="en-US" sz="1800" u="none">
                <a:solidFill>
                  <a:srgbClr val="FF0000"/>
                </a:solidFill>
                <a:latin typeface="Arial" charset="0"/>
              </a:rPr>
              <a:t>Stimuli producing spikes</a:t>
            </a:r>
            <a:endParaRPr lang="en-US" sz="1800" u="none">
              <a:latin typeface="Arial" charset="0"/>
            </a:endParaRPr>
          </a:p>
          <a:p>
            <a:pPr algn="l"/>
            <a:r>
              <a:rPr lang="en-US" sz="1800" u="none">
                <a:solidFill>
                  <a:srgbClr val="6765FF"/>
                </a:solidFill>
                <a:latin typeface="Arial" charset="0"/>
              </a:rPr>
              <a:t>Preferred direction in stimulus space</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6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6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0"/>
            <a:ext cx="5748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2" descr="Screen Shot 2018-04-30 at 12.35.4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0" name="Rectangle 3"/>
          <p:cNvSpPr>
            <a:spLocks noChangeArrowheads="1"/>
          </p:cNvSpPr>
          <p:nvPr/>
        </p:nvSpPr>
        <p:spPr bwMode="auto">
          <a:xfrm>
            <a:off x="4191000" y="2133600"/>
            <a:ext cx="1524000" cy="533400"/>
          </a:xfrm>
          <a:prstGeom prst="rect">
            <a:avLst/>
          </a:prstGeom>
          <a:solidFill>
            <a:srgbClr val="CE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091" name="TextBox 4"/>
          <p:cNvSpPr txBox="1">
            <a:spLocks noChangeArrowheads="1"/>
          </p:cNvSpPr>
          <p:nvPr/>
        </p:nvSpPr>
        <p:spPr bwMode="auto">
          <a:xfrm>
            <a:off x="4170363" y="2133600"/>
            <a:ext cx="1544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cs typeface="Arial" charset="0"/>
              </a:rPr>
              <a:t>Nonlinearity</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2" descr="Screen Shot 2018-04-30 at 12.36.12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58838"/>
            <a:ext cx="9144000" cy="310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4" name="TextBox 3"/>
          <p:cNvSpPr txBox="1">
            <a:spLocks noChangeArrowheads="1"/>
          </p:cNvSpPr>
          <p:nvPr/>
        </p:nvSpPr>
        <p:spPr bwMode="auto">
          <a:xfrm>
            <a:off x="2590800" y="457200"/>
            <a:ext cx="4395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800" u="none">
                <a:latin typeface="Arial" charset="0"/>
                <a:cs typeface="Arial" charset="0"/>
              </a:rPr>
              <a:t>Generalized Linear Model</a:t>
            </a:r>
          </a:p>
        </p:txBody>
      </p:sp>
      <p:sp>
        <p:nvSpPr>
          <p:cNvPr id="90115" name="TextBox 4"/>
          <p:cNvSpPr txBox="1">
            <a:spLocks noChangeArrowheads="1"/>
          </p:cNvSpPr>
          <p:nvPr/>
        </p:nvSpPr>
        <p:spPr bwMode="auto">
          <a:xfrm>
            <a:off x="1447800" y="4016375"/>
            <a:ext cx="70453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u="none">
                <a:latin typeface="Arial" charset="0"/>
                <a:cs typeface="Arial" charset="0"/>
              </a:rPr>
              <a:t>A form of LN model</a:t>
            </a:r>
          </a:p>
          <a:p>
            <a:pPr algn="l"/>
            <a:r>
              <a:rPr lang="en-US" u="none">
                <a:latin typeface="Arial" charset="0"/>
                <a:cs typeface="Arial" charset="0"/>
              </a:rPr>
              <a:t>Can be optimized, don’t need Gaussian input</a:t>
            </a:r>
          </a:p>
          <a:p>
            <a:pPr algn="l"/>
            <a:r>
              <a:rPr lang="en-US" u="none">
                <a:latin typeface="Arial" charset="0"/>
                <a:cs typeface="Arial" charset="0"/>
              </a:rPr>
              <a:t>Is “convex”, meaning there are no local minima</a:t>
            </a:r>
          </a:p>
          <a:p>
            <a:pPr algn="l"/>
            <a:r>
              <a:rPr lang="en-US" u="none">
                <a:latin typeface="Arial" charset="0"/>
                <a:cs typeface="Arial" charset="0"/>
              </a:rPr>
              <a:t>Only works with “exponential family” distribution of </a:t>
            </a:r>
          </a:p>
          <a:p>
            <a:pPr algn="l"/>
            <a:r>
              <a:rPr lang="en-US" u="none">
                <a:latin typeface="Arial" charset="0"/>
                <a:cs typeface="Arial" charset="0"/>
              </a:rPr>
              <a:t>    responses, restricted nonlinearities</a:t>
            </a:r>
          </a:p>
          <a:p>
            <a:pPr algn="l"/>
            <a:endParaRPr lang="en-US" u="none">
              <a:latin typeface="Arial" charset="0"/>
              <a:cs typeface="Arial" charset="0"/>
            </a:endParaRPr>
          </a:p>
        </p:txBody>
      </p:sp>
      <p:sp>
        <p:nvSpPr>
          <p:cNvPr id="90116" name="TextBox 5"/>
          <p:cNvSpPr txBox="1">
            <a:spLocks noChangeArrowheads="1"/>
          </p:cNvSpPr>
          <p:nvPr/>
        </p:nvSpPr>
        <p:spPr bwMode="auto">
          <a:xfrm>
            <a:off x="977900" y="6324600"/>
            <a:ext cx="6169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cs typeface="Arial" charset="0"/>
              </a:rPr>
              <a:t>Primer on various encoding methods, Aljadeff et al., </a:t>
            </a:r>
            <a:r>
              <a:rPr lang="en-US" sz="1600" i="1" u="none">
                <a:latin typeface="Arial" charset="0"/>
                <a:cs typeface="Arial" charset="0"/>
              </a:rPr>
              <a:t>Neuron, </a:t>
            </a:r>
            <a:r>
              <a:rPr lang="en-US" sz="1600" u="none">
                <a:latin typeface="Arial" charset="0"/>
                <a:cs typeface="Arial" charset="0"/>
              </a:rPr>
              <a:t>2016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74692" y="2090214"/>
            <a:ext cx="1786808" cy="2752604"/>
            <a:chOff x="777874" y="1292225"/>
            <a:chExt cx="2304197" cy="3549650"/>
          </a:xfrm>
        </p:grpSpPr>
        <p:pic>
          <p:nvPicPr>
            <p:cNvPr id="2" name="Picture 1" descr="Screen Shot 2019-03-19 at 5.06.06 PM.png"/>
            <p:cNvPicPr>
              <a:picLocks noChangeAspect="1"/>
            </p:cNvPicPr>
            <p:nvPr/>
          </p:nvPicPr>
          <p:blipFill rotWithShape="1">
            <a:blip r:embed="rId2">
              <a:extLst>
                <a:ext uri="{28A0092B-C50C-407E-A947-70E740481C1C}">
                  <a14:useLocalDpi xmlns:a14="http://schemas.microsoft.com/office/drawing/2010/main" val="0"/>
                </a:ext>
              </a:extLst>
            </a:blip>
            <a:srcRect l="53419"/>
            <a:stretch/>
          </p:blipFill>
          <p:spPr>
            <a:xfrm>
              <a:off x="777874" y="1292225"/>
              <a:ext cx="2304197" cy="3549650"/>
            </a:xfrm>
            <a:prstGeom prst="rect">
              <a:avLst/>
            </a:prstGeom>
          </p:spPr>
        </p:pic>
        <p:sp>
          <p:nvSpPr>
            <p:cNvPr id="4" name="Freeform 3"/>
            <p:cNvSpPr/>
            <p:nvPr/>
          </p:nvSpPr>
          <p:spPr>
            <a:xfrm>
              <a:off x="2298700" y="2273300"/>
              <a:ext cx="719526" cy="730250"/>
            </a:xfrm>
            <a:custGeom>
              <a:avLst/>
              <a:gdLst>
                <a:gd name="connsiteX0" fmla="*/ 654050 w 719526"/>
                <a:gd name="connsiteY0" fmla="*/ 25400 h 730250"/>
                <a:gd name="connsiteX1" fmla="*/ 660400 w 719526"/>
                <a:gd name="connsiteY1" fmla="*/ 520700 h 730250"/>
                <a:gd name="connsiteX2" fmla="*/ 654050 w 719526"/>
                <a:gd name="connsiteY2" fmla="*/ 609600 h 730250"/>
                <a:gd name="connsiteX3" fmla="*/ 647700 w 719526"/>
                <a:gd name="connsiteY3" fmla="*/ 628650 h 730250"/>
                <a:gd name="connsiteX4" fmla="*/ 622300 w 719526"/>
                <a:gd name="connsiteY4" fmla="*/ 641350 h 730250"/>
                <a:gd name="connsiteX5" fmla="*/ 603250 w 719526"/>
                <a:gd name="connsiteY5" fmla="*/ 654050 h 730250"/>
                <a:gd name="connsiteX6" fmla="*/ 565150 w 719526"/>
                <a:gd name="connsiteY6" fmla="*/ 666750 h 730250"/>
                <a:gd name="connsiteX7" fmla="*/ 546100 w 719526"/>
                <a:gd name="connsiteY7" fmla="*/ 673100 h 730250"/>
                <a:gd name="connsiteX8" fmla="*/ 501650 w 719526"/>
                <a:gd name="connsiteY8" fmla="*/ 679450 h 730250"/>
                <a:gd name="connsiteX9" fmla="*/ 457200 w 719526"/>
                <a:gd name="connsiteY9" fmla="*/ 692150 h 730250"/>
                <a:gd name="connsiteX10" fmla="*/ 393700 w 719526"/>
                <a:gd name="connsiteY10" fmla="*/ 704850 h 730250"/>
                <a:gd name="connsiteX11" fmla="*/ 311150 w 719526"/>
                <a:gd name="connsiteY11" fmla="*/ 717550 h 730250"/>
                <a:gd name="connsiteX12" fmla="*/ 222250 w 719526"/>
                <a:gd name="connsiteY12" fmla="*/ 730250 h 730250"/>
                <a:gd name="connsiteX13" fmla="*/ 107950 w 719526"/>
                <a:gd name="connsiteY13" fmla="*/ 723900 h 730250"/>
                <a:gd name="connsiteX14" fmla="*/ 88900 w 719526"/>
                <a:gd name="connsiteY14" fmla="*/ 717550 h 730250"/>
                <a:gd name="connsiteX15" fmla="*/ 76200 w 719526"/>
                <a:gd name="connsiteY15" fmla="*/ 698500 h 730250"/>
                <a:gd name="connsiteX16" fmla="*/ 57150 w 719526"/>
                <a:gd name="connsiteY16" fmla="*/ 685800 h 730250"/>
                <a:gd name="connsiteX17" fmla="*/ 50800 w 719526"/>
                <a:gd name="connsiteY17" fmla="*/ 666750 h 730250"/>
                <a:gd name="connsiteX18" fmla="*/ 25400 w 719526"/>
                <a:gd name="connsiteY18" fmla="*/ 628650 h 730250"/>
                <a:gd name="connsiteX19" fmla="*/ 12700 w 719526"/>
                <a:gd name="connsiteY19" fmla="*/ 590550 h 730250"/>
                <a:gd name="connsiteX20" fmla="*/ 6350 w 719526"/>
                <a:gd name="connsiteY20" fmla="*/ 571500 h 730250"/>
                <a:gd name="connsiteX21" fmla="*/ 0 w 719526"/>
                <a:gd name="connsiteY21" fmla="*/ 552450 h 730250"/>
                <a:gd name="connsiteX22" fmla="*/ 6350 w 719526"/>
                <a:gd name="connsiteY22" fmla="*/ 476250 h 730250"/>
                <a:gd name="connsiteX23" fmla="*/ 12700 w 719526"/>
                <a:gd name="connsiteY23" fmla="*/ 444500 h 730250"/>
                <a:gd name="connsiteX24" fmla="*/ 19050 w 719526"/>
                <a:gd name="connsiteY24" fmla="*/ 355600 h 730250"/>
                <a:gd name="connsiteX25" fmla="*/ 25400 w 719526"/>
                <a:gd name="connsiteY25" fmla="*/ 336550 h 730250"/>
                <a:gd name="connsiteX26" fmla="*/ 44450 w 719526"/>
                <a:gd name="connsiteY26" fmla="*/ 323850 h 730250"/>
                <a:gd name="connsiteX27" fmla="*/ 57150 w 719526"/>
                <a:gd name="connsiteY27" fmla="*/ 298450 h 730250"/>
                <a:gd name="connsiteX28" fmla="*/ 76200 w 719526"/>
                <a:gd name="connsiteY28" fmla="*/ 285750 h 730250"/>
                <a:gd name="connsiteX29" fmla="*/ 114300 w 719526"/>
                <a:gd name="connsiteY29" fmla="*/ 247650 h 730250"/>
                <a:gd name="connsiteX30" fmla="*/ 146050 w 719526"/>
                <a:gd name="connsiteY30" fmla="*/ 209550 h 730250"/>
                <a:gd name="connsiteX31" fmla="*/ 165100 w 719526"/>
                <a:gd name="connsiteY31" fmla="*/ 184150 h 730250"/>
                <a:gd name="connsiteX32" fmla="*/ 177800 w 719526"/>
                <a:gd name="connsiteY32" fmla="*/ 165100 h 730250"/>
                <a:gd name="connsiteX33" fmla="*/ 196850 w 719526"/>
                <a:gd name="connsiteY33" fmla="*/ 146050 h 730250"/>
                <a:gd name="connsiteX34" fmla="*/ 222250 w 719526"/>
                <a:gd name="connsiteY34" fmla="*/ 107950 h 730250"/>
                <a:gd name="connsiteX35" fmla="*/ 279400 w 719526"/>
                <a:gd name="connsiteY35" fmla="*/ 57150 h 730250"/>
                <a:gd name="connsiteX36" fmla="*/ 298450 w 719526"/>
                <a:gd name="connsiteY36" fmla="*/ 50800 h 730250"/>
                <a:gd name="connsiteX37" fmla="*/ 317500 w 719526"/>
                <a:gd name="connsiteY37" fmla="*/ 38100 h 730250"/>
                <a:gd name="connsiteX38" fmla="*/ 355600 w 719526"/>
                <a:gd name="connsiteY38" fmla="*/ 25400 h 730250"/>
                <a:gd name="connsiteX39" fmla="*/ 374650 w 719526"/>
                <a:gd name="connsiteY39" fmla="*/ 19050 h 730250"/>
                <a:gd name="connsiteX40" fmla="*/ 393700 w 719526"/>
                <a:gd name="connsiteY40" fmla="*/ 12700 h 730250"/>
                <a:gd name="connsiteX41" fmla="*/ 457200 w 719526"/>
                <a:gd name="connsiteY41" fmla="*/ 0 h 730250"/>
                <a:gd name="connsiteX42" fmla="*/ 711200 w 719526"/>
                <a:gd name="connsiteY42" fmla="*/ 6350 h 730250"/>
                <a:gd name="connsiteX43" fmla="*/ 717550 w 719526"/>
                <a:gd name="connsiteY43" fmla="*/ 25400 h 730250"/>
                <a:gd name="connsiteX44" fmla="*/ 679450 w 719526"/>
                <a:gd name="connsiteY44" fmla="*/ 38100 h 730250"/>
                <a:gd name="connsiteX45" fmla="*/ 654050 w 719526"/>
                <a:gd name="connsiteY45" fmla="*/ 25400 h 73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9526" h="730250">
                  <a:moveTo>
                    <a:pt x="654050" y="25400"/>
                  </a:moveTo>
                  <a:cubicBezTo>
                    <a:pt x="656167" y="190500"/>
                    <a:pt x="660400" y="355586"/>
                    <a:pt x="660400" y="520700"/>
                  </a:cubicBezTo>
                  <a:cubicBezTo>
                    <a:pt x="660400" y="550409"/>
                    <a:pt x="657521" y="580095"/>
                    <a:pt x="654050" y="609600"/>
                  </a:cubicBezTo>
                  <a:cubicBezTo>
                    <a:pt x="653268" y="616248"/>
                    <a:pt x="652433" y="623917"/>
                    <a:pt x="647700" y="628650"/>
                  </a:cubicBezTo>
                  <a:cubicBezTo>
                    <a:pt x="641007" y="635343"/>
                    <a:pt x="630519" y="636654"/>
                    <a:pt x="622300" y="641350"/>
                  </a:cubicBezTo>
                  <a:cubicBezTo>
                    <a:pt x="615674" y="645136"/>
                    <a:pt x="610224" y="650950"/>
                    <a:pt x="603250" y="654050"/>
                  </a:cubicBezTo>
                  <a:cubicBezTo>
                    <a:pt x="591017" y="659487"/>
                    <a:pt x="577850" y="662517"/>
                    <a:pt x="565150" y="666750"/>
                  </a:cubicBezTo>
                  <a:cubicBezTo>
                    <a:pt x="558800" y="668867"/>
                    <a:pt x="552726" y="672153"/>
                    <a:pt x="546100" y="673100"/>
                  </a:cubicBezTo>
                  <a:lnTo>
                    <a:pt x="501650" y="679450"/>
                  </a:lnTo>
                  <a:cubicBezTo>
                    <a:pt x="481659" y="686114"/>
                    <a:pt x="479526" y="687366"/>
                    <a:pt x="457200" y="692150"/>
                  </a:cubicBezTo>
                  <a:cubicBezTo>
                    <a:pt x="436093" y="696673"/>
                    <a:pt x="414641" y="699615"/>
                    <a:pt x="393700" y="704850"/>
                  </a:cubicBezTo>
                  <a:cubicBezTo>
                    <a:pt x="349705" y="715849"/>
                    <a:pt x="376974" y="710236"/>
                    <a:pt x="311150" y="717550"/>
                  </a:cubicBezTo>
                  <a:cubicBezTo>
                    <a:pt x="276959" y="726098"/>
                    <a:pt x="265560" y="730250"/>
                    <a:pt x="222250" y="730250"/>
                  </a:cubicBezTo>
                  <a:cubicBezTo>
                    <a:pt x="184091" y="730250"/>
                    <a:pt x="146050" y="726017"/>
                    <a:pt x="107950" y="723900"/>
                  </a:cubicBezTo>
                  <a:cubicBezTo>
                    <a:pt x="101600" y="721783"/>
                    <a:pt x="94127" y="721731"/>
                    <a:pt x="88900" y="717550"/>
                  </a:cubicBezTo>
                  <a:cubicBezTo>
                    <a:pt x="82941" y="712782"/>
                    <a:pt x="81596" y="703896"/>
                    <a:pt x="76200" y="698500"/>
                  </a:cubicBezTo>
                  <a:cubicBezTo>
                    <a:pt x="70804" y="693104"/>
                    <a:pt x="63500" y="690033"/>
                    <a:pt x="57150" y="685800"/>
                  </a:cubicBezTo>
                  <a:cubicBezTo>
                    <a:pt x="55033" y="679450"/>
                    <a:pt x="54051" y="672601"/>
                    <a:pt x="50800" y="666750"/>
                  </a:cubicBezTo>
                  <a:cubicBezTo>
                    <a:pt x="43387" y="653407"/>
                    <a:pt x="30227" y="643130"/>
                    <a:pt x="25400" y="628650"/>
                  </a:cubicBezTo>
                  <a:lnTo>
                    <a:pt x="12700" y="590550"/>
                  </a:lnTo>
                  <a:lnTo>
                    <a:pt x="6350" y="571500"/>
                  </a:lnTo>
                  <a:lnTo>
                    <a:pt x="0" y="552450"/>
                  </a:lnTo>
                  <a:cubicBezTo>
                    <a:pt x="2117" y="527050"/>
                    <a:pt x="3372" y="501563"/>
                    <a:pt x="6350" y="476250"/>
                  </a:cubicBezTo>
                  <a:cubicBezTo>
                    <a:pt x="7611" y="465531"/>
                    <a:pt x="11570" y="455234"/>
                    <a:pt x="12700" y="444500"/>
                  </a:cubicBezTo>
                  <a:cubicBezTo>
                    <a:pt x="15810" y="414954"/>
                    <a:pt x="15579" y="385105"/>
                    <a:pt x="19050" y="355600"/>
                  </a:cubicBezTo>
                  <a:cubicBezTo>
                    <a:pt x="19832" y="348952"/>
                    <a:pt x="21219" y="341777"/>
                    <a:pt x="25400" y="336550"/>
                  </a:cubicBezTo>
                  <a:cubicBezTo>
                    <a:pt x="30168" y="330591"/>
                    <a:pt x="38100" y="328083"/>
                    <a:pt x="44450" y="323850"/>
                  </a:cubicBezTo>
                  <a:cubicBezTo>
                    <a:pt x="48683" y="315383"/>
                    <a:pt x="51090" y="305722"/>
                    <a:pt x="57150" y="298450"/>
                  </a:cubicBezTo>
                  <a:cubicBezTo>
                    <a:pt x="62036" y="292587"/>
                    <a:pt x="70496" y="290820"/>
                    <a:pt x="76200" y="285750"/>
                  </a:cubicBezTo>
                  <a:cubicBezTo>
                    <a:pt x="89624" y="273818"/>
                    <a:pt x="104337" y="262594"/>
                    <a:pt x="114300" y="247650"/>
                  </a:cubicBezTo>
                  <a:cubicBezTo>
                    <a:pt x="142369" y="205546"/>
                    <a:pt x="109380" y="252331"/>
                    <a:pt x="146050" y="209550"/>
                  </a:cubicBezTo>
                  <a:cubicBezTo>
                    <a:pt x="152938" y="201515"/>
                    <a:pt x="158949" y="192762"/>
                    <a:pt x="165100" y="184150"/>
                  </a:cubicBezTo>
                  <a:cubicBezTo>
                    <a:pt x="169536" y="177940"/>
                    <a:pt x="172914" y="170963"/>
                    <a:pt x="177800" y="165100"/>
                  </a:cubicBezTo>
                  <a:cubicBezTo>
                    <a:pt x="183549" y="158201"/>
                    <a:pt x="191337" y="153139"/>
                    <a:pt x="196850" y="146050"/>
                  </a:cubicBezTo>
                  <a:cubicBezTo>
                    <a:pt x="206221" y="134002"/>
                    <a:pt x="211457" y="118743"/>
                    <a:pt x="222250" y="107950"/>
                  </a:cubicBezTo>
                  <a:cubicBezTo>
                    <a:pt x="239079" y="91121"/>
                    <a:pt x="256737" y="68481"/>
                    <a:pt x="279400" y="57150"/>
                  </a:cubicBezTo>
                  <a:cubicBezTo>
                    <a:pt x="285387" y="54157"/>
                    <a:pt x="292463" y="53793"/>
                    <a:pt x="298450" y="50800"/>
                  </a:cubicBezTo>
                  <a:cubicBezTo>
                    <a:pt x="305276" y="47387"/>
                    <a:pt x="310526" y="41200"/>
                    <a:pt x="317500" y="38100"/>
                  </a:cubicBezTo>
                  <a:cubicBezTo>
                    <a:pt x="329733" y="32663"/>
                    <a:pt x="342900" y="29633"/>
                    <a:pt x="355600" y="25400"/>
                  </a:cubicBezTo>
                  <a:lnTo>
                    <a:pt x="374650" y="19050"/>
                  </a:lnTo>
                  <a:cubicBezTo>
                    <a:pt x="381000" y="16933"/>
                    <a:pt x="387136" y="14013"/>
                    <a:pt x="393700" y="12700"/>
                  </a:cubicBezTo>
                  <a:lnTo>
                    <a:pt x="457200" y="0"/>
                  </a:lnTo>
                  <a:cubicBezTo>
                    <a:pt x="541867" y="2117"/>
                    <a:pt x="626907" y="-1874"/>
                    <a:pt x="711200" y="6350"/>
                  </a:cubicBezTo>
                  <a:cubicBezTo>
                    <a:pt x="717862" y="7000"/>
                    <a:pt x="722283" y="20667"/>
                    <a:pt x="717550" y="25400"/>
                  </a:cubicBezTo>
                  <a:cubicBezTo>
                    <a:pt x="708084" y="34866"/>
                    <a:pt x="688916" y="28634"/>
                    <a:pt x="679450" y="38100"/>
                  </a:cubicBezTo>
                  <a:lnTo>
                    <a:pt x="654050" y="2540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778000" y="4191000"/>
              <a:ext cx="1060450" cy="3302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294753" y="2300517"/>
            <a:ext cx="736500" cy="369332"/>
          </a:xfrm>
          <a:prstGeom prst="rect">
            <a:avLst/>
          </a:prstGeom>
          <a:noFill/>
        </p:spPr>
        <p:txBody>
          <a:bodyPr wrap="none" rtlCol="0">
            <a:spAutoFit/>
          </a:bodyPr>
          <a:lstStyle/>
          <a:p>
            <a:r>
              <a:rPr lang="en-US" sz="1800" u="none" dirty="0" smtClean="0">
                <a:latin typeface="Arial"/>
                <a:cs typeface="Arial"/>
              </a:rPr>
              <a:t>Cone</a:t>
            </a:r>
            <a:endParaRPr lang="en-US" sz="1800" u="none" dirty="0">
              <a:latin typeface="Arial"/>
              <a:cs typeface="Arial"/>
            </a:endParaRPr>
          </a:p>
        </p:txBody>
      </p:sp>
      <p:sp>
        <p:nvSpPr>
          <p:cNvPr id="8" name="TextBox 7"/>
          <p:cNvSpPr txBox="1"/>
          <p:nvPr/>
        </p:nvSpPr>
        <p:spPr>
          <a:xfrm>
            <a:off x="-20443" y="3004851"/>
            <a:ext cx="1313693" cy="369332"/>
          </a:xfrm>
          <a:prstGeom prst="rect">
            <a:avLst/>
          </a:prstGeom>
          <a:noFill/>
        </p:spPr>
        <p:txBody>
          <a:bodyPr wrap="none" rtlCol="0">
            <a:spAutoFit/>
          </a:bodyPr>
          <a:lstStyle/>
          <a:p>
            <a:pPr algn="ctr"/>
            <a:r>
              <a:rPr lang="en-US" sz="1800" u="none" dirty="0" smtClean="0">
                <a:latin typeface="Arial"/>
                <a:cs typeface="Arial"/>
              </a:rPr>
              <a:t>Bipolar cell</a:t>
            </a:r>
            <a:endParaRPr lang="en-US" sz="1800" u="none" dirty="0">
              <a:latin typeface="Arial"/>
              <a:cs typeface="Arial"/>
            </a:endParaRPr>
          </a:p>
        </p:txBody>
      </p:sp>
      <p:sp>
        <p:nvSpPr>
          <p:cNvPr id="9" name="TextBox 8"/>
          <p:cNvSpPr txBox="1"/>
          <p:nvPr/>
        </p:nvSpPr>
        <p:spPr>
          <a:xfrm>
            <a:off x="4289" y="4516546"/>
            <a:ext cx="1519166" cy="369332"/>
          </a:xfrm>
          <a:prstGeom prst="rect">
            <a:avLst/>
          </a:prstGeom>
          <a:noFill/>
        </p:spPr>
        <p:txBody>
          <a:bodyPr wrap="none" rtlCol="0">
            <a:spAutoFit/>
          </a:bodyPr>
          <a:lstStyle/>
          <a:p>
            <a:pPr algn="ctr"/>
            <a:r>
              <a:rPr lang="en-US" sz="1800" u="none" dirty="0" smtClean="0">
                <a:latin typeface="Arial"/>
                <a:cs typeface="Arial"/>
              </a:rPr>
              <a:t>Ganglion cell</a:t>
            </a:r>
            <a:endParaRPr lang="en-US" sz="1800" u="none" dirty="0">
              <a:latin typeface="Arial"/>
              <a:cs typeface="Arial"/>
            </a:endParaRPr>
          </a:p>
        </p:txBody>
      </p:sp>
      <p:grpSp>
        <p:nvGrpSpPr>
          <p:cNvPr id="58" name="Group 57"/>
          <p:cNvGrpSpPr/>
          <p:nvPr/>
        </p:nvGrpSpPr>
        <p:grpSpPr>
          <a:xfrm>
            <a:off x="3708398" y="3595132"/>
            <a:ext cx="749300" cy="1958287"/>
            <a:chOff x="3708398" y="3595132"/>
            <a:chExt cx="749300" cy="1958287"/>
          </a:xfrm>
        </p:grpSpPr>
        <p:cxnSp>
          <p:nvCxnSpPr>
            <p:cNvPr id="30" name="Straight Arrow Connector 29"/>
            <p:cNvCxnSpPr>
              <a:stCxn id="28" idx="4"/>
            </p:cNvCxnSpPr>
            <p:nvPr/>
          </p:nvCxnSpPr>
          <p:spPr>
            <a:xfrm>
              <a:off x="4076698" y="3595132"/>
              <a:ext cx="0" cy="195828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3708398" y="3891775"/>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785518" y="4113289"/>
              <a:ext cx="609600" cy="338972"/>
              <a:chOff x="5753100" y="4159129"/>
              <a:chExt cx="609600" cy="338972"/>
            </a:xfrm>
          </p:grpSpPr>
          <p:cxnSp>
            <p:nvCxnSpPr>
              <p:cNvPr id="34" name="Straight Connector 33"/>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9" name="Group 58"/>
          <p:cNvGrpSpPr/>
          <p:nvPr/>
        </p:nvGrpSpPr>
        <p:grpSpPr>
          <a:xfrm>
            <a:off x="5552629" y="1910597"/>
            <a:ext cx="1498600" cy="3561183"/>
            <a:chOff x="5552629" y="1910597"/>
            <a:chExt cx="1498600" cy="3561183"/>
          </a:xfrm>
        </p:grpSpPr>
        <p:pic>
          <p:nvPicPr>
            <p:cNvPr id="15" name="Picture 14" descr="Screen Shot 2019-03-19 at 5.40.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 name="Rectangle 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a:off x="6326409" y="3513493"/>
              <a:ext cx="0" cy="195828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958109" y="3810136"/>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6035229" y="4031650"/>
              <a:ext cx="609600" cy="338972"/>
              <a:chOff x="5753100" y="4159129"/>
              <a:chExt cx="609600" cy="338972"/>
            </a:xfrm>
          </p:grpSpPr>
          <p:cxnSp>
            <p:nvCxnSpPr>
              <p:cNvPr id="42" name="Straight Connector 41"/>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7" name="Group 56"/>
          <p:cNvGrpSpPr/>
          <p:nvPr/>
        </p:nvGrpSpPr>
        <p:grpSpPr>
          <a:xfrm>
            <a:off x="3048000" y="1828800"/>
            <a:ext cx="2095498" cy="1766332"/>
            <a:chOff x="3048000" y="1828800"/>
            <a:chExt cx="2095498" cy="1766332"/>
          </a:xfrm>
        </p:grpSpPr>
        <p:sp>
          <p:nvSpPr>
            <p:cNvPr id="17" name="Oval 16"/>
            <p:cNvSpPr/>
            <p:nvPr/>
          </p:nvSpPr>
          <p:spPr>
            <a:xfrm>
              <a:off x="3048000"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48098"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3365498" y="2256641"/>
              <a:ext cx="482600" cy="871078"/>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076698" y="2256641"/>
              <a:ext cx="0" cy="815916"/>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305298" y="2188620"/>
              <a:ext cx="596900" cy="88393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848098" y="3137932"/>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686298"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2521020" y="2552971"/>
            <a:ext cx="2423969" cy="544765"/>
            <a:chOff x="2521020" y="2552971"/>
            <a:chExt cx="2423969" cy="544765"/>
          </a:xfrm>
        </p:grpSpPr>
        <p:sp>
          <p:nvSpPr>
            <p:cNvPr id="44" name="TextBox 43"/>
            <p:cNvSpPr txBox="1"/>
            <p:nvPr/>
          </p:nvSpPr>
          <p:spPr>
            <a:xfrm>
              <a:off x="2521020" y="2552971"/>
              <a:ext cx="1070012" cy="544765"/>
            </a:xfrm>
            <a:prstGeom prst="rect">
              <a:avLst/>
            </a:prstGeom>
            <a:noFill/>
          </p:spPr>
          <p:txBody>
            <a:bodyPr wrap="none" rtlCol="0">
              <a:spAutoFit/>
            </a:bodyPr>
            <a:lstStyle/>
            <a:p>
              <a:pPr algn="ctr">
                <a:lnSpc>
                  <a:spcPct val="80000"/>
                </a:lnSpc>
              </a:pPr>
              <a:r>
                <a:rPr lang="en-US" sz="1800" u="none" dirty="0" smtClean="0">
                  <a:solidFill>
                    <a:schemeClr val="accent6">
                      <a:lumMod val="75000"/>
                    </a:schemeClr>
                  </a:solidFill>
                  <a:latin typeface="Arial"/>
                  <a:cs typeface="Arial"/>
                </a:rPr>
                <a:t>Synaptic</a:t>
              </a:r>
            </a:p>
            <a:p>
              <a:pPr algn="ctr">
                <a:lnSpc>
                  <a:spcPct val="80000"/>
                </a:lnSpc>
              </a:pPr>
              <a:r>
                <a:rPr lang="en-US" sz="1800" u="none" dirty="0" smtClean="0">
                  <a:solidFill>
                    <a:schemeClr val="accent6">
                      <a:lumMod val="75000"/>
                    </a:schemeClr>
                  </a:solidFill>
                  <a:latin typeface="Arial"/>
                  <a:cs typeface="Arial"/>
                </a:rPr>
                <a:t>weights</a:t>
              </a:r>
              <a:endParaRPr lang="en-US" sz="1800" u="none" dirty="0">
                <a:solidFill>
                  <a:schemeClr val="accent6">
                    <a:lumMod val="75000"/>
                  </a:schemeClr>
                </a:solidFill>
                <a:latin typeface="Arial"/>
                <a:cs typeface="Arial"/>
              </a:endParaRPr>
            </a:p>
          </p:txBody>
        </p:sp>
        <p:sp>
          <p:nvSpPr>
            <p:cNvPr id="49" name="TextBox 48"/>
            <p:cNvSpPr txBox="1"/>
            <p:nvPr/>
          </p:nvSpPr>
          <p:spPr>
            <a:xfrm>
              <a:off x="3623211" y="2552971"/>
              <a:ext cx="449775" cy="369332"/>
            </a:xfrm>
            <a:prstGeom prst="rect">
              <a:avLst/>
            </a:prstGeom>
            <a:noFill/>
          </p:spPr>
          <p:txBody>
            <a:bodyPr wrap="none" rtlCol="0">
              <a:spAutoFit/>
            </a:bodyPr>
            <a:lstStyle/>
            <a:p>
              <a:r>
                <a:rPr lang="en-US" sz="1800" u="none" dirty="0" smtClean="0">
                  <a:solidFill>
                    <a:schemeClr val="accent6">
                      <a:lumMod val="75000"/>
                    </a:schemeClr>
                  </a:solidFill>
                  <a:latin typeface="Arial"/>
                  <a:cs typeface="Arial"/>
                </a:rPr>
                <a:t>w</a:t>
              </a:r>
              <a:r>
                <a:rPr lang="en-US" sz="1800" u="none" baseline="-25000" dirty="0" smtClean="0">
                  <a:solidFill>
                    <a:schemeClr val="accent6">
                      <a:lumMod val="75000"/>
                    </a:schemeClr>
                  </a:solidFill>
                  <a:latin typeface="Arial"/>
                  <a:cs typeface="Arial"/>
                </a:rPr>
                <a:t>1</a:t>
              </a:r>
              <a:endParaRPr lang="en-US" sz="1800" u="none" baseline="-25000" dirty="0">
                <a:solidFill>
                  <a:schemeClr val="accent6">
                    <a:lumMod val="75000"/>
                  </a:schemeClr>
                </a:solidFill>
                <a:latin typeface="Arial"/>
                <a:cs typeface="Arial"/>
              </a:endParaRPr>
            </a:p>
          </p:txBody>
        </p:sp>
        <p:sp>
          <p:nvSpPr>
            <p:cNvPr id="50" name="TextBox 49"/>
            <p:cNvSpPr txBox="1"/>
            <p:nvPr/>
          </p:nvSpPr>
          <p:spPr>
            <a:xfrm>
              <a:off x="4041492" y="2574549"/>
              <a:ext cx="449775" cy="369332"/>
            </a:xfrm>
            <a:prstGeom prst="rect">
              <a:avLst/>
            </a:prstGeom>
            <a:noFill/>
          </p:spPr>
          <p:txBody>
            <a:bodyPr wrap="none" rtlCol="0">
              <a:spAutoFit/>
            </a:bodyPr>
            <a:lstStyle/>
            <a:p>
              <a:r>
                <a:rPr lang="en-US" sz="1800" u="none" dirty="0" smtClean="0">
                  <a:solidFill>
                    <a:schemeClr val="accent6">
                      <a:lumMod val="75000"/>
                    </a:schemeClr>
                  </a:solidFill>
                  <a:latin typeface="Arial"/>
                  <a:cs typeface="Arial"/>
                </a:rPr>
                <a:t>w</a:t>
              </a:r>
              <a:r>
                <a:rPr lang="en-US" sz="1800" u="none" baseline="-25000" dirty="0">
                  <a:solidFill>
                    <a:schemeClr val="accent6">
                      <a:lumMod val="75000"/>
                    </a:schemeClr>
                  </a:solidFill>
                  <a:latin typeface="Arial"/>
                  <a:cs typeface="Arial"/>
                </a:rPr>
                <a:t>2</a:t>
              </a:r>
            </a:p>
          </p:txBody>
        </p:sp>
        <p:sp>
          <p:nvSpPr>
            <p:cNvPr id="51" name="TextBox 50"/>
            <p:cNvSpPr txBox="1"/>
            <p:nvPr/>
          </p:nvSpPr>
          <p:spPr>
            <a:xfrm>
              <a:off x="4495214" y="2566182"/>
              <a:ext cx="449775" cy="369332"/>
            </a:xfrm>
            <a:prstGeom prst="rect">
              <a:avLst/>
            </a:prstGeom>
            <a:noFill/>
          </p:spPr>
          <p:txBody>
            <a:bodyPr wrap="none" rtlCol="0">
              <a:spAutoFit/>
            </a:bodyPr>
            <a:lstStyle/>
            <a:p>
              <a:r>
                <a:rPr lang="en-US" sz="1800" u="none" dirty="0" smtClean="0">
                  <a:solidFill>
                    <a:schemeClr val="accent6">
                      <a:lumMod val="75000"/>
                    </a:schemeClr>
                  </a:solidFill>
                  <a:latin typeface="Arial"/>
                  <a:cs typeface="Arial"/>
                </a:rPr>
                <a:t>w</a:t>
              </a:r>
              <a:r>
                <a:rPr lang="en-US" sz="1800" u="none" baseline="-25000" dirty="0" smtClean="0">
                  <a:solidFill>
                    <a:schemeClr val="accent6">
                      <a:lumMod val="75000"/>
                    </a:schemeClr>
                  </a:solidFill>
                  <a:latin typeface="Arial"/>
                  <a:cs typeface="Arial"/>
                </a:rPr>
                <a:t>3</a:t>
              </a:r>
              <a:endParaRPr lang="en-US" sz="1800" u="none" baseline="-25000" dirty="0">
                <a:solidFill>
                  <a:schemeClr val="accent6">
                    <a:lumMod val="75000"/>
                  </a:schemeClr>
                </a:solidFill>
                <a:latin typeface="Arial"/>
                <a:cs typeface="Arial"/>
              </a:endParaRPr>
            </a:p>
          </p:txBody>
        </p:sp>
      </p:grpSp>
      <p:sp>
        <p:nvSpPr>
          <p:cNvPr id="52" name="TextBox 51"/>
          <p:cNvSpPr txBox="1"/>
          <p:nvPr/>
        </p:nvSpPr>
        <p:spPr>
          <a:xfrm>
            <a:off x="4777905" y="1028700"/>
            <a:ext cx="3097009" cy="369332"/>
          </a:xfrm>
          <a:prstGeom prst="rect">
            <a:avLst/>
          </a:prstGeom>
          <a:noFill/>
        </p:spPr>
        <p:txBody>
          <a:bodyPr wrap="none" rtlCol="0">
            <a:spAutoFit/>
          </a:bodyPr>
          <a:lstStyle/>
          <a:p>
            <a:r>
              <a:rPr lang="en-US" sz="1800" u="none" dirty="0" smtClean="0">
                <a:latin typeface="Arial"/>
                <a:cs typeface="Arial"/>
              </a:rPr>
              <a:t>Linear-Nonlinear (LN) Model</a:t>
            </a:r>
            <a:endParaRPr lang="en-US" sz="1800" u="none" dirty="0">
              <a:latin typeface="Arial"/>
              <a:cs typeface="Arial"/>
            </a:endParaRPr>
          </a:p>
        </p:txBody>
      </p:sp>
      <p:sp>
        <p:nvSpPr>
          <p:cNvPr id="53" name="TextBox 52"/>
          <p:cNvSpPr txBox="1"/>
          <p:nvPr/>
        </p:nvSpPr>
        <p:spPr>
          <a:xfrm>
            <a:off x="7177475" y="1583067"/>
            <a:ext cx="1775584" cy="1200329"/>
          </a:xfrm>
          <a:prstGeom prst="rect">
            <a:avLst/>
          </a:prstGeom>
          <a:noFill/>
        </p:spPr>
        <p:txBody>
          <a:bodyPr wrap="none" rtlCol="0">
            <a:spAutoFit/>
          </a:bodyPr>
          <a:lstStyle/>
          <a:p>
            <a:pPr algn="ctr"/>
            <a:r>
              <a:rPr lang="en-US" sz="1800" u="none" dirty="0" smtClean="0">
                <a:latin typeface="Arial"/>
                <a:cs typeface="Arial"/>
              </a:rPr>
              <a:t>Receptive Field</a:t>
            </a:r>
          </a:p>
          <a:p>
            <a:pPr algn="ctr"/>
            <a:endParaRPr lang="en-US" sz="1800" u="none" dirty="0">
              <a:latin typeface="Arial"/>
              <a:cs typeface="Arial"/>
            </a:endParaRPr>
          </a:p>
          <a:p>
            <a:pPr algn="ctr"/>
            <a:endParaRPr lang="en-US" sz="1800" u="none" dirty="0">
              <a:latin typeface="Arial"/>
              <a:cs typeface="Arial"/>
            </a:endParaRPr>
          </a:p>
          <a:p>
            <a:pPr algn="ctr"/>
            <a:endParaRPr lang="en-US" sz="1800" u="none" dirty="0" smtClean="0">
              <a:latin typeface="Arial"/>
              <a:cs typeface="Arial"/>
            </a:endParaRPr>
          </a:p>
        </p:txBody>
      </p:sp>
      <p:sp>
        <p:nvSpPr>
          <p:cNvPr id="55" name="TextBox 54"/>
          <p:cNvSpPr txBox="1"/>
          <p:nvPr/>
        </p:nvSpPr>
        <p:spPr>
          <a:xfrm>
            <a:off x="7285235" y="3360361"/>
            <a:ext cx="1604801" cy="1200329"/>
          </a:xfrm>
          <a:prstGeom prst="rect">
            <a:avLst/>
          </a:prstGeom>
          <a:noFill/>
        </p:spPr>
        <p:txBody>
          <a:bodyPr wrap="none" rtlCol="0">
            <a:spAutoFit/>
          </a:bodyPr>
          <a:lstStyle/>
          <a:p>
            <a:pPr algn="ctr"/>
            <a:r>
              <a:rPr lang="en-US" sz="1800" u="none" dirty="0" smtClean="0">
                <a:latin typeface="Arial"/>
                <a:cs typeface="Arial"/>
              </a:rPr>
              <a:t>Preferred</a:t>
            </a:r>
          </a:p>
          <a:p>
            <a:pPr algn="ctr"/>
            <a:r>
              <a:rPr lang="en-US" sz="1800" u="none" dirty="0" smtClean="0">
                <a:latin typeface="Arial"/>
                <a:cs typeface="Arial"/>
              </a:rPr>
              <a:t>Visual feature</a:t>
            </a:r>
          </a:p>
          <a:p>
            <a:pPr algn="ctr"/>
            <a:endParaRPr lang="en-US" sz="1800" u="none" dirty="0">
              <a:latin typeface="Arial"/>
              <a:cs typeface="Arial"/>
            </a:endParaRPr>
          </a:p>
          <a:p>
            <a:pPr algn="ctr"/>
            <a:endParaRPr lang="en-US" sz="1800" u="none" dirty="0" smtClean="0">
              <a:latin typeface="Arial"/>
              <a:cs typeface="Arial"/>
            </a:endParaRPr>
          </a:p>
        </p:txBody>
      </p:sp>
      <p:grpSp>
        <p:nvGrpSpPr>
          <p:cNvPr id="22" name="Group 21"/>
          <p:cNvGrpSpPr/>
          <p:nvPr/>
        </p:nvGrpSpPr>
        <p:grpSpPr>
          <a:xfrm>
            <a:off x="6326409" y="2067283"/>
            <a:ext cx="2656408" cy="1324978"/>
            <a:chOff x="6326409" y="2067283"/>
            <a:chExt cx="2656408" cy="1324978"/>
          </a:xfrm>
        </p:grpSpPr>
        <p:sp>
          <p:nvSpPr>
            <p:cNvPr id="54" name="TextBox 53"/>
            <p:cNvSpPr txBox="1"/>
            <p:nvPr/>
          </p:nvSpPr>
          <p:spPr>
            <a:xfrm>
              <a:off x="7245555" y="2067283"/>
              <a:ext cx="1737262" cy="646331"/>
            </a:xfrm>
            <a:prstGeom prst="rect">
              <a:avLst/>
            </a:prstGeom>
            <a:noFill/>
          </p:spPr>
          <p:txBody>
            <a:bodyPr wrap="none" rtlCol="0">
              <a:spAutoFit/>
            </a:bodyPr>
            <a:lstStyle/>
            <a:p>
              <a:pPr algn="ctr"/>
              <a:r>
                <a:rPr lang="en-US" sz="1800" u="none" dirty="0" smtClean="0">
                  <a:latin typeface="Arial"/>
                  <a:cs typeface="Arial"/>
                </a:rPr>
                <a:t>Spatiotemporal</a:t>
              </a:r>
            </a:p>
            <a:p>
              <a:pPr algn="ctr"/>
              <a:r>
                <a:rPr lang="en-US" sz="1800" u="none" dirty="0" smtClean="0">
                  <a:latin typeface="Arial"/>
                  <a:cs typeface="Arial"/>
                </a:rPr>
                <a:t>Filter</a:t>
              </a:r>
            </a:p>
          </p:txBody>
        </p:sp>
        <p:pic>
          <p:nvPicPr>
            <p:cNvPr id="45" name="Picture 44"/>
            <p:cNvPicPr>
              <a:picLocks noChangeAspect="1"/>
            </p:cNvPicPr>
            <p:nvPr/>
          </p:nvPicPr>
          <p:blipFill rotWithShape="1">
            <a:blip r:embed="rId4">
              <a:extLst>
                <a:ext uri="{28A0092B-C50C-407E-A947-70E740481C1C}">
                  <a14:useLocalDpi xmlns:a14="http://schemas.microsoft.com/office/drawing/2010/main" val="0"/>
                </a:ext>
              </a:extLst>
            </a:blip>
            <a:srcRect l="50890" t="30828" r="30197" b="60455"/>
            <a:stretch/>
          </p:blipFill>
          <p:spPr>
            <a:xfrm>
              <a:off x="7175499" y="2667974"/>
              <a:ext cx="1533525" cy="533400"/>
            </a:xfrm>
            <a:prstGeom prst="rect">
              <a:avLst/>
            </a:prstGeom>
          </p:spPr>
        </p:pic>
        <p:cxnSp>
          <p:nvCxnSpPr>
            <p:cNvPr id="10" name="Straight Connector 9"/>
            <p:cNvCxnSpPr/>
            <p:nvPr/>
          </p:nvCxnSpPr>
          <p:spPr>
            <a:xfrm>
              <a:off x="6326409" y="2713614"/>
              <a:ext cx="912591" cy="105786"/>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08884" y="3022929"/>
              <a:ext cx="689048" cy="369332"/>
            </a:xfrm>
            <a:prstGeom prst="rect">
              <a:avLst/>
            </a:prstGeom>
            <a:noFill/>
          </p:spPr>
          <p:txBody>
            <a:bodyPr wrap="none" rtlCol="0">
              <a:spAutoFit/>
            </a:bodyPr>
            <a:lstStyle/>
            <a:p>
              <a:r>
                <a:rPr lang="en-US" sz="1800" u="none" dirty="0" smtClean="0">
                  <a:latin typeface="Arial"/>
                  <a:cs typeface="Arial"/>
                </a:rPr>
                <a:t>Time</a:t>
              </a:r>
              <a:endParaRPr lang="en-US" sz="1800" u="none" dirty="0">
                <a:latin typeface="Arial"/>
                <a:cs typeface="Arial"/>
              </a:endParaRPr>
            </a:p>
          </p:txBody>
        </p:sp>
      </p:grpSp>
      <p:sp>
        <p:nvSpPr>
          <p:cNvPr id="24" name="TextBox 23"/>
          <p:cNvSpPr txBox="1"/>
          <p:nvPr/>
        </p:nvSpPr>
        <p:spPr>
          <a:xfrm>
            <a:off x="1824398" y="325278"/>
            <a:ext cx="5640224" cy="492443"/>
          </a:xfrm>
          <a:prstGeom prst="rect">
            <a:avLst/>
          </a:prstGeom>
          <a:noFill/>
        </p:spPr>
        <p:txBody>
          <a:bodyPr wrap="none" rtlCol="0">
            <a:spAutoFit/>
          </a:bodyPr>
          <a:lstStyle/>
          <a:p>
            <a:r>
              <a:rPr lang="en-US" sz="2600" dirty="0" smtClean="0">
                <a:latin typeface="Arial"/>
                <a:cs typeface="Arial"/>
              </a:rPr>
              <a:t>A Simple Model of Visual Responses</a:t>
            </a:r>
            <a:endParaRPr lang="en-US" sz="2600" dirty="0">
              <a:latin typeface="Arial"/>
              <a:cs typeface="Arial"/>
            </a:endParaRPr>
          </a:p>
        </p:txBody>
      </p:sp>
    </p:spTree>
    <p:extLst>
      <p:ext uri="{BB962C8B-B14F-4D97-AF65-F5344CB8AC3E}">
        <p14:creationId xmlns:p14="http://schemas.microsoft.com/office/powerpoint/2010/main" val="42932375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1" name="Group 1050"/>
          <p:cNvGrpSpPr/>
          <p:nvPr/>
        </p:nvGrpSpPr>
        <p:grpSpPr>
          <a:xfrm>
            <a:off x="574390" y="304111"/>
            <a:ext cx="5765247" cy="4630362"/>
            <a:chOff x="574390" y="304111"/>
            <a:chExt cx="5765247" cy="4630362"/>
          </a:xfrm>
        </p:grpSpPr>
        <p:grpSp>
          <p:nvGrpSpPr>
            <p:cNvPr id="1036" name="Group 1035"/>
            <p:cNvGrpSpPr/>
            <p:nvPr/>
          </p:nvGrpSpPr>
          <p:grpSpPr>
            <a:xfrm>
              <a:off x="574390" y="1399810"/>
              <a:ext cx="3264411" cy="3534663"/>
              <a:chOff x="379563" y="695026"/>
              <a:chExt cx="5989332" cy="5987201"/>
            </a:xfrm>
          </p:grpSpPr>
          <p:grpSp>
            <p:nvGrpSpPr>
              <p:cNvPr id="266" name="Group 265"/>
              <p:cNvGrpSpPr/>
              <p:nvPr/>
            </p:nvGrpSpPr>
            <p:grpSpPr>
              <a:xfrm>
                <a:off x="381273" y="695026"/>
                <a:ext cx="5987622" cy="2001151"/>
                <a:chOff x="381273" y="695026"/>
                <a:chExt cx="5987622" cy="2001151"/>
              </a:xfrm>
            </p:grpSpPr>
            <p:grpSp>
              <p:nvGrpSpPr>
                <p:cNvPr id="61" name="Group 60"/>
                <p:cNvGrpSpPr/>
                <p:nvPr/>
              </p:nvGrpSpPr>
              <p:grpSpPr>
                <a:xfrm>
                  <a:off x="381915" y="695026"/>
                  <a:ext cx="5986767" cy="401228"/>
                  <a:chOff x="381915" y="695026"/>
                  <a:chExt cx="5986767" cy="401228"/>
                </a:xfrm>
              </p:grpSpPr>
              <p:grpSp>
                <p:nvGrpSpPr>
                  <p:cNvPr id="35" name="Group 34"/>
                  <p:cNvGrpSpPr/>
                  <p:nvPr/>
                </p:nvGrpSpPr>
                <p:grpSpPr>
                  <a:xfrm>
                    <a:off x="381915" y="695026"/>
                    <a:ext cx="2993597" cy="399565"/>
                    <a:chOff x="381915" y="695026"/>
                    <a:chExt cx="11988928" cy="1600200"/>
                  </a:xfrm>
                </p:grpSpPr>
                <p:grpSp>
                  <p:nvGrpSpPr>
                    <p:cNvPr id="10" name="Group 9"/>
                    <p:cNvGrpSpPr/>
                    <p:nvPr/>
                  </p:nvGrpSpPr>
                  <p:grpSpPr>
                    <a:xfrm>
                      <a:off x="381915" y="695026"/>
                      <a:ext cx="1498600" cy="1600200"/>
                      <a:chOff x="5552629" y="1910597"/>
                      <a:chExt cx="1498600" cy="1600200"/>
                    </a:xfrm>
                  </p:grpSpPr>
                  <p:pic>
                    <p:nvPicPr>
                      <p:cNvPr id="3" name="Picture 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 name="Rectangle 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 name="Group 10"/>
                    <p:cNvGrpSpPr/>
                    <p:nvPr/>
                  </p:nvGrpSpPr>
                  <p:grpSpPr>
                    <a:xfrm>
                      <a:off x="1876912" y="695026"/>
                      <a:ext cx="1498600" cy="1600200"/>
                      <a:chOff x="5552629" y="1910597"/>
                      <a:chExt cx="1498600" cy="1600200"/>
                    </a:xfrm>
                  </p:grpSpPr>
                  <p:pic>
                    <p:nvPicPr>
                      <p:cNvPr id="12" name="Picture 1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 name="Rectangle 1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 name="Group 16"/>
                    <p:cNvGrpSpPr/>
                    <p:nvPr/>
                  </p:nvGrpSpPr>
                  <p:grpSpPr>
                    <a:xfrm>
                      <a:off x="3375512" y="695026"/>
                      <a:ext cx="1498600" cy="1600200"/>
                      <a:chOff x="5552629" y="1910597"/>
                      <a:chExt cx="1498600" cy="1600200"/>
                    </a:xfrm>
                  </p:grpSpPr>
                  <p:pic>
                    <p:nvPicPr>
                      <p:cNvPr id="18" name="Picture 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9" name="Rectangle 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0" name="Group 19"/>
                    <p:cNvGrpSpPr/>
                    <p:nvPr/>
                  </p:nvGrpSpPr>
                  <p:grpSpPr>
                    <a:xfrm>
                      <a:off x="4870509" y="695026"/>
                      <a:ext cx="1498600" cy="1600200"/>
                      <a:chOff x="5552629" y="1910597"/>
                      <a:chExt cx="1498600" cy="1600200"/>
                    </a:xfrm>
                  </p:grpSpPr>
                  <p:pic>
                    <p:nvPicPr>
                      <p:cNvPr id="21" name="Picture 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 name="Rectangle 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3" name="Group 22"/>
                    <p:cNvGrpSpPr/>
                    <p:nvPr/>
                  </p:nvGrpSpPr>
                  <p:grpSpPr>
                    <a:xfrm>
                      <a:off x="6383649" y="695026"/>
                      <a:ext cx="1498600" cy="1600200"/>
                      <a:chOff x="5552629" y="1910597"/>
                      <a:chExt cx="1498600" cy="1600200"/>
                    </a:xfrm>
                  </p:grpSpPr>
                  <p:pic>
                    <p:nvPicPr>
                      <p:cNvPr id="24" name="Picture 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 name="Rectangle 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6" name="Group 25"/>
                    <p:cNvGrpSpPr/>
                    <p:nvPr/>
                  </p:nvGrpSpPr>
                  <p:grpSpPr>
                    <a:xfrm>
                      <a:off x="7878646" y="695026"/>
                      <a:ext cx="1498600" cy="1600200"/>
                      <a:chOff x="5552629" y="1910597"/>
                      <a:chExt cx="1498600" cy="1600200"/>
                    </a:xfrm>
                  </p:grpSpPr>
                  <p:pic>
                    <p:nvPicPr>
                      <p:cNvPr id="27" name="Picture 2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 name="Rectangle 2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9" name="Group 28"/>
                    <p:cNvGrpSpPr/>
                    <p:nvPr/>
                  </p:nvGrpSpPr>
                  <p:grpSpPr>
                    <a:xfrm>
                      <a:off x="9377246" y="695026"/>
                      <a:ext cx="1498600" cy="1600200"/>
                      <a:chOff x="5552629" y="1910597"/>
                      <a:chExt cx="1498600" cy="1600200"/>
                    </a:xfrm>
                  </p:grpSpPr>
                  <p:pic>
                    <p:nvPicPr>
                      <p:cNvPr id="30" name="Picture 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 name="Rectangle 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 name="Group 31"/>
                    <p:cNvGrpSpPr/>
                    <p:nvPr/>
                  </p:nvGrpSpPr>
                  <p:grpSpPr>
                    <a:xfrm>
                      <a:off x="10872243" y="695026"/>
                      <a:ext cx="1498600" cy="1600200"/>
                      <a:chOff x="5552629" y="1910597"/>
                      <a:chExt cx="1498600" cy="1600200"/>
                    </a:xfrm>
                  </p:grpSpPr>
                  <p:pic>
                    <p:nvPicPr>
                      <p:cNvPr id="33" name="Picture 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 name="Rectangle 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6" name="Group 35"/>
                  <p:cNvGrpSpPr/>
                  <p:nvPr/>
                </p:nvGrpSpPr>
                <p:grpSpPr>
                  <a:xfrm>
                    <a:off x="3375085" y="696689"/>
                    <a:ext cx="2993597" cy="399565"/>
                    <a:chOff x="381915" y="695026"/>
                    <a:chExt cx="11988928" cy="1600200"/>
                  </a:xfrm>
                </p:grpSpPr>
                <p:grpSp>
                  <p:nvGrpSpPr>
                    <p:cNvPr id="37" name="Group 36"/>
                    <p:cNvGrpSpPr/>
                    <p:nvPr/>
                  </p:nvGrpSpPr>
                  <p:grpSpPr>
                    <a:xfrm>
                      <a:off x="381915" y="695026"/>
                      <a:ext cx="1498600" cy="1600200"/>
                      <a:chOff x="5552629" y="1910597"/>
                      <a:chExt cx="1498600" cy="1600200"/>
                    </a:xfrm>
                  </p:grpSpPr>
                  <p:pic>
                    <p:nvPicPr>
                      <p:cNvPr id="59" name="Picture 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 name="Rectangle 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 name="Group 37"/>
                    <p:cNvGrpSpPr/>
                    <p:nvPr/>
                  </p:nvGrpSpPr>
                  <p:grpSpPr>
                    <a:xfrm>
                      <a:off x="1876912" y="695026"/>
                      <a:ext cx="1498600" cy="1600200"/>
                      <a:chOff x="5552629" y="1910597"/>
                      <a:chExt cx="1498600" cy="1600200"/>
                    </a:xfrm>
                  </p:grpSpPr>
                  <p:pic>
                    <p:nvPicPr>
                      <p:cNvPr id="57" name="Picture 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8" name="Rectangle 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9" name="Group 38"/>
                    <p:cNvGrpSpPr/>
                    <p:nvPr/>
                  </p:nvGrpSpPr>
                  <p:grpSpPr>
                    <a:xfrm>
                      <a:off x="3375512" y="695026"/>
                      <a:ext cx="1498600" cy="1600200"/>
                      <a:chOff x="5552629" y="1910597"/>
                      <a:chExt cx="1498600" cy="1600200"/>
                    </a:xfrm>
                  </p:grpSpPr>
                  <p:pic>
                    <p:nvPicPr>
                      <p:cNvPr id="55" name="Picture 5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 name="Rectangle 5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 name="Group 39"/>
                    <p:cNvGrpSpPr/>
                    <p:nvPr/>
                  </p:nvGrpSpPr>
                  <p:grpSpPr>
                    <a:xfrm>
                      <a:off x="4870509" y="695026"/>
                      <a:ext cx="1498600" cy="1600200"/>
                      <a:chOff x="5552629" y="1910597"/>
                      <a:chExt cx="1498600" cy="1600200"/>
                    </a:xfrm>
                  </p:grpSpPr>
                  <p:pic>
                    <p:nvPicPr>
                      <p:cNvPr id="53" name="Picture 5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 name="Rectangle 5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1" name="Group 40"/>
                    <p:cNvGrpSpPr/>
                    <p:nvPr/>
                  </p:nvGrpSpPr>
                  <p:grpSpPr>
                    <a:xfrm>
                      <a:off x="6383649" y="695026"/>
                      <a:ext cx="1498600" cy="1600200"/>
                      <a:chOff x="5552629" y="1910597"/>
                      <a:chExt cx="1498600" cy="1600200"/>
                    </a:xfrm>
                  </p:grpSpPr>
                  <p:pic>
                    <p:nvPicPr>
                      <p:cNvPr id="51" name="Picture 5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 name="Rectangle 5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 name="Group 41"/>
                    <p:cNvGrpSpPr/>
                    <p:nvPr/>
                  </p:nvGrpSpPr>
                  <p:grpSpPr>
                    <a:xfrm>
                      <a:off x="7878646" y="695026"/>
                      <a:ext cx="1498600" cy="1600200"/>
                      <a:chOff x="5552629" y="1910597"/>
                      <a:chExt cx="1498600" cy="1600200"/>
                    </a:xfrm>
                  </p:grpSpPr>
                  <p:pic>
                    <p:nvPicPr>
                      <p:cNvPr id="49" name="Picture 4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0" name="Rectangle 4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 name="Group 42"/>
                    <p:cNvGrpSpPr/>
                    <p:nvPr/>
                  </p:nvGrpSpPr>
                  <p:grpSpPr>
                    <a:xfrm>
                      <a:off x="9377246" y="695026"/>
                      <a:ext cx="1498600" cy="1600200"/>
                      <a:chOff x="5552629" y="1910597"/>
                      <a:chExt cx="1498600" cy="1600200"/>
                    </a:xfrm>
                  </p:grpSpPr>
                  <p:pic>
                    <p:nvPicPr>
                      <p:cNvPr id="47" name="Picture 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 name="Rectangle 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4" name="Group 43"/>
                    <p:cNvGrpSpPr/>
                    <p:nvPr/>
                  </p:nvGrpSpPr>
                  <p:grpSpPr>
                    <a:xfrm>
                      <a:off x="10872243" y="695026"/>
                      <a:ext cx="1498600" cy="1600200"/>
                      <a:chOff x="5552629" y="1910597"/>
                      <a:chExt cx="1498600" cy="1600200"/>
                    </a:xfrm>
                  </p:grpSpPr>
                  <p:pic>
                    <p:nvPicPr>
                      <p:cNvPr id="45" name="Picture 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 name="Rectangle 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62" name="Group 61"/>
                <p:cNvGrpSpPr/>
                <p:nvPr/>
              </p:nvGrpSpPr>
              <p:grpSpPr>
                <a:xfrm>
                  <a:off x="382128" y="1094591"/>
                  <a:ext cx="5986767" cy="401228"/>
                  <a:chOff x="381915" y="695026"/>
                  <a:chExt cx="5986767" cy="401228"/>
                </a:xfrm>
              </p:grpSpPr>
              <p:grpSp>
                <p:nvGrpSpPr>
                  <p:cNvPr id="63" name="Group 62"/>
                  <p:cNvGrpSpPr/>
                  <p:nvPr/>
                </p:nvGrpSpPr>
                <p:grpSpPr>
                  <a:xfrm>
                    <a:off x="381915" y="695026"/>
                    <a:ext cx="2993597" cy="399565"/>
                    <a:chOff x="381915" y="695026"/>
                    <a:chExt cx="11988928" cy="1600200"/>
                  </a:xfrm>
                </p:grpSpPr>
                <p:grpSp>
                  <p:nvGrpSpPr>
                    <p:cNvPr id="89" name="Group 88"/>
                    <p:cNvGrpSpPr/>
                    <p:nvPr/>
                  </p:nvGrpSpPr>
                  <p:grpSpPr>
                    <a:xfrm>
                      <a:off x="381915" y="695026"/>
                      <a:ext cx="1498600" cy="1600200"/>
                      <a:chOff x="5552629" y="1910597"/>
                      <a:chExt cx="1498600" cy="1600200"/>
                    </a:xfrm>
                  </p:grpSpPr>
                  <p:pic>
                    <p:nvPicPr>
                      <p:cNvPr id="111" name="Picture 1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12" name="Rectangle 1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0" name="Group 89"/>
                    <p:cNvGrpSpPr/>
                    <p:nvPr/>
                  </p:nvGrpSpPr>
                  <p:grpSpPr>
                    <a:xfrm>
                      <a:off x="1876912" y="695026"/>
                      <a:ext cx="1498600" cy="1600200"/>
                      <a:chOff x="5552629" y="1910597"/>
                      <a:chExt cx="1498600" cy="1600200"/>
                    </a:xfrm>
                  </p:grpSpPr>
                  <p:pic>
                    <p:nvPicPr>
                      <p:cNvPr id="109" name="Picture 1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10" name="Rectangle 1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1" name="Group 90"/>
                    <p:cNvGrpSpPr/>
                    <p:nvPr/>
                  </p:nvGrpSpPr>
                  <p:grpSpPr>
                    <a:xfrm>
                      <a:off x="3375512" y="695026"/>
                      <a:ext cx="1498600" cy="1600200"/>
                      <a:chOff x="5552629" y="1910597"/>
                      <a:chExt cx="1498600" cy="1600200"/>
                    </a:xfrm>
                  </p:grpSpPr>
                  <p:pic>
                    <p:nvPicPr>
                      <p:cNvPr id="107" name="Picture 1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8" name="Rectangle 1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2" name="Group 91"/>
                    <p:cNvGrpSpPr/>
                    <p:nvPr/>
                  </p:nvGrpSpPr>
                  <p:grpSpPr>
                    <a:xfrm>
                      <a:off x="4870509" y="695026"/>
                      <a:ext cx="1498600" cy="1600200"/>
                      <a:chOff x="5552629" y="1910597"/>
                      <a:chExt cx="1498600" cy="1600200"/>
                    </a:xfrm>
                  </p:grpSpPr>
                  <p:pic>
                    <p:nvPicPr>
                      <p:cNvPr id="105" name="Picture 10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6" name="Rectangle 10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3" name="Group 92"/>
                    <p:cNvGrpSpPr/>
                    <p:nvPr/>
                  </p:nvGrpSpPr>
                  <p:grpSpPr>
                    <a:xfrm>
                      <a:off x="6383649" y="695026"/>
                      <a:ext cx="1498600" cy="1600200"/>
                      <a:chOff x="5552629" y="1910597"/>
                      <a:chExt cx="1498600" cy="1600200"/>
                    </a:xfrm>
                  </p:grpSpPr>
                  <p:pic>
                    <p:nvPicPr>
                      <p:cNvPr id="103" name="Picture 10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4" name="Rectangle 10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4" name="Group 93"/>
                    <p:cNvGrpSpPr/>
                    <p:nvPr/>
                  </p:nvGrpSpPr>
                  <p:grpSpPr>
                    <a:xfrm>
                      <a:off x="7878646" y="695026"/>
                      <a:ext cx="1498600" cy="1600200"/>
                      <a:chOff x="5552629" y="1910597"/>
                      <a:chExt cx="1498600" cy="1600200"/>
                    </a:xfrm>
                  </p:grpSpPr>
                  <p:pic>
                    <p:nvPicPr>
                      <p:cNvPr id="101" name="Picture 10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2" name="Rectangle 10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5" name="Group 94"/>
                    <p:cNvGrpSpPr/>
                    <p:nvPr/>
                  </p:nvGrpSpPr>
                  <p:grpSpPr>
                    <a:xfrm>
                      <a:off x="9377246" y="695026"/>
                      <a:ext cx="1498600" cy="1600200"/>
                      <a:chOff x="5552629" y="1910597"/>
                      <a:chExt cx="1498600" cy="1600200"/>
                    </a:xfrm>
                  </p:grpSpPr>
                  <p:pic>
                    <p:nvPicPr>
                      <p:cNvPr id="99" name="Picture 9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0" name="Rectangle 9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6" name="Group 95"/>
                    <p:cNvGrpSpPr/>
                    <p:nvPr/>
                  </p:nvGrpSpPr>
                  <p:grpSpPr>
                    <a:xfrm>
                      <a:off x="10872243" y="695026"/>
                      <a:ext cx="1498600" cy="1600200"/>
                      <a:chOff x="5552629" y="1910597"/>
                      <a:chExt cx="1498600" cy="1600200"/>
                    </a:xfrm>
                  </p:grpSpPr>
                  <p:pic>
                    <p:nvPicPr>
                      <p:cNvPr id="97" name="Picture 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98" name="Rectangle 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4" name="Group 63"/>
                  <p:cNvGrpSpPr/>
                  <p:nvPr/>
                </p:nvGrpSpPr>
                <p:grpSpPr>
                  <a:xfrm>
                    <a:off x="3375085" y="696689"/>
                    <a:ext cx="2993597" cy="399565"/>
                    <a:chOff x="381915" y="695026"/>
                    <a:chExt cx="11988928" cy="1600200"/>
                  </a:xfrm>
                </p:grpSpPr>
                <p:grpSp>
                  <p:nvGrpSpPr>
                    <p:cNvPr id="65" name="Group 64"/>
                    <p:cNvGrpSpPr/>
                    <p:nvPr/>
                  </p:nvGrpSpPr>
                  <p:grpSpPr>
                    <a:xfrm>
                      <a:off x="381915" y="695026"/>
                      <a:ext cx="1498600" cy="1600200"/>
                      <a:chOff x="5552629" y="1910597"/>
                      <a:chExt cx="1498600" cy="1600200"/>
                    </a:xfrm>
                  </p:grpSpPr>
                  <p:pic>
                    <p:nvPicPr>
                      <p:cNvPr id="87" name="Picture 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8" name="Rectangle 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 name="Group 65"/>
                    <p:cNvGrpSpPr/>
                    <p:nvPr/>
                  </p:nvGrpSpPr>
                  <p:grpSpPr>
                    <a:xfrm>
                      <a:off x="1876912" y="695026"/>
                      <a:ext cx="1498600" cy="1600200"/>
                      <a:chOff x="5552629" y="1910597"/>
                      <a:chExt cx="1498600" cy="1600200"/>
                    </a:xfrm>
                  </p:grpSpPr>
                  <p:pic>
                    <p:nvPicPr>
                      <p:cNvPr id="85" name="Picture 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6" name="Rectangle 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7" name="Group 66"/>
                    <p:cNvGrpSpPr/>
                    <p:nvPr/>
                  </p:nvGrpSpPr>
                  <p:grpSpPr>
                    <a:xfrm>
                      <a:off x="3375512" y="695026"/>
                      <a:ext cx="1498600" cy="1600200"/>
                      <a:chOff x="5552629" y="1910597"/>
                      <a:chExt cx="1498600" cy="1600200"/>
                    </a:xfrm>
                  </p:grpSpPr>
                  <p:pic>
                    <p:nvPicPr>
                      <p:cNvPr id="83" name="Picture 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4" name="Rectangle 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 name="Group 67"/>
                    <p:cNvGrpSpPr/>
                    <p:nvPr/>
                  </p:nvGrpSpPr>
                  <p:grpSpPr>
                    <a:xfrm>
                      <a:off x="4870509" y="695026"/>
                      <a:ext cx="1498600" cy="1600200"/>
                      <a:chOff x="5552629" y="1910597"/>
                      <a:chExt cx="1498600" cy="1600200"/>
                    </a:xfrm>
                  </p:grpSpPr>
                  <p:pic>
                    <p:nvPicPr>
                      <p:cNvPr id="81" name="Picture 8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2" name="Rectangle 8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9" name="Group 68"/>
                    <p:cNvGrpSpPr/>
                    <p:nvPr/>
                  </p:nvGrpSpPr>
                  <p:grpSpPr>
                    <a:xfrm>
                      <a:off x="6383649" y="695026"/>
                      <a:ext cx="1498600" cy="1600200"/>
                      <a:chOff x="5552629" y="1910597"/>
                      <a:chExt cx="1498600" cy="1600200"/>
                    </a:xfrm>
                  </p:grpSpPr>
                  <p:pic>
                    <p:nvPicPr>
                      <p:cNvPr id="79" name="Picture 7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0" name="Rectangle 7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 name="Group 69"/>
                    <p:cNvGrpSpPr/>
                    <p:nvPr/>
                  </p:nvGrpSpPr>
                  <p:grpSpPr>
                    <a:xfrm>
                      <a:off x="7878646" y="695026"/>
                      <a:ext cx="1498600" cy="1600200"/>
                      <a:chOff x="5552629" y="1910597"/>
                      <a:chExt cx="1498600" cy="1600200"/>
                    </a:xfrm>
                  </p:grpSpPr>
                  <p:pic>
                    <p:nvPicPr>
                      <p:cNvPr id="77" name="Picture 7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8" name="Rectangle 7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 name="Group 70"/>
                    <p:cNvGrpSpPr/>
                    <p:nvPr/>
                  </p:nvGrpSpPr>
                  <p:grpSpPr>
                    <a:xfrm>
                      <a:off x="9377246" y="695026"/>
                      <a:ext cx="1498600" cy="1600200"/>
                      <a:chOff x="5552629" y="1910597"/>
                      <a:chExt cx="1498600" cy="1600200"/>
                    </a:xfrm>
                  </p:grpSpPr>
                  <p:pic>
                    <p:nvPicPr>
                      <p:cNvPr id="75" name="Picture 7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 name="Rectangle 7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2" name="Group 71"/>
                    <p:cNvGrpSpPr/>
                    <p:nvPr/>
                  </p:nvGrpSpPr>
                  <p:grpSpPr>
                    <a:xfrm>
                      <a:off x="10872243" y="695026"/>
                      <a:ext cx="1498600" cy="1600200"/>
                      <a:chOff x="5552629" y="1910597"/>
                      <a:chExt cx="1498600" cy="1600200"/>
                    </a:xfrm>
                  </p:grpSpPr>
                  <p:pic>
                    <p:nvPicPr>
                      <p:cNvPr id="73" name="Picture 7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 name="Rectangle 7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113" name="Group 112"/>
                <p:cNvGrpSpPr/>
                <p:nvPr/>
              </p:nvGrpSpPr>
              <p:grpSpPr>
                <a:xfrm>
                  <a:off x="381701" y="1495819"/>
                  <a:ext cx="5986767" cy="401228"/>
                  <a:chOff x="381915" y="695026"/>
                  <a:chExt cx="5986767" cy="401228"/>
                </a:xfrm>
              </p:grpSpPr>
              <p:grpSp>
                <p:nvGrpSpPr>
                  <p:cNvPr id="114" name="Group 113"/>
                  <p:cNvGrpSpPr/>
                  <p:nvPr/>
                </p:nvGrpSpPr>
                <p:grpSpPr>
                  <a:xfrm>
                    <a:off x="381915" y="695026"/>
                    <a:ext cx="2993597" cy="399565"/>
                    <a:chOff x="381915" y="695026"/>
                    <a:chExt cx="11988928" cy="1600200"/>
                  </a:xfrm>
                </p:grpSpPr>
                <p:grpSp>
                  <p:nvGrpSpPr>
                    <p:cNvPr id="140" name="Group 139"/>
                    <p:cNvGrpSpPr/>
                    <p:nvPr/>
                  </p:nvGrpSpPr>
                  <p:grpSpPr>
                    <a:xfrm>
                      <a:off x="381915" y="695026"/>
                      <a:ext cx="1498600" cy="1600200"/>
                      <a:chOff x="5552629" y="1910597"/>
                      <a:chExt cx="1498600" cy="1600200"/>
                    </a:xfrm>
                  </p:grpSpPr>
                  <p:pic>
                    <p:nvPicPr>
                      <p:cNvPr id="162" name="Picture 16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3" name="Rectangle 16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1" name="Group 140"/>
                    <p:cNvGrpSpPr/>
                    <p:nvPr/>
                  </p:nvGrpSpPr>
                  <p:grpSpPr>
                    <a:xfrm>
                      <a:off x="1876912" y="695026"/>
                      <a:ext cx="1498600" cy="1600200"/>
                      <a:chOff x="5552629" y="1910597"/>
                      <a:chExt cx="1498600" cy="1600200"/>
                    </a:xfrm>
                  </p:grpSpPr>
                  <p:pic>
                    <p:nvPicPr>
                      <p:cNvPr id="160" name="Picture 15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1" name="Rectangle 16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2" name="Group 141"/>
                    <p:cNvGrpSpPr/>
                    <p:nvPr/>
                  </p:nvGrpSpPr>
                  <p:grpSpPr>
                    <a:xfrm>
                      <a:off x="3375512" y="695026"/>
                      <a:ext cx="1498600" cy="1600200"/>
                      <a:chOff x="5552629" y="1910597"/>
                      <a:chExt cx="1498600" cy="1600200"/>
                    </a:xfrm>
                  </p:grpSpPr>
                  <p:pic>
                    <p:nvPicPr>
                      <p:cNvPr id="158" name="Picture 15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9" name="Rectangle 15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3" name="Group 142"/>
                    <p:cNvGrpSpPr/>
                    <p:nvPr/>
                  </p:nvGrpSpPr>
                  <p:grpSpPr>
                    <a:xfrm>
                      <a:off x="4870509" y="695026"/>
                      <a:ext cx="1498600" cy="1600200"/>
                      <a:chOff x="5552629" y="1910597"/>
                      <a:chExt cx="1498600" cy="1600200"/>
                    </a:xfrm>
                  </p:grpSpPr>
                  <p:pic>
                    <p:nvPicPr>
                      <p:cNvPr id="156" name="Picture 15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7" name="Rectangle 15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4" name="Group 143"/>
                    <p:cNvGrpSpPr/>
                    <p:nvPr/>
                  </p:nvGrpSpPr>
                  <p:grpSpPr>
                    <a:xfrm>
                      <a:off x="6383649" y="695026"/>
                      <a:ext cx="1498600" cy="1600200"/>
                      <a:chOff x="5552629" y="1910597"/>
                      <a:chExt cx="1498600" cy="1600200"/>
                    </a:xfrm>
                  </p:grpSpPr>
                  <p:pic>
                    <p:nvPicPr>
                      <p:cNvPr id="154" name="Picture 1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5" name="Rectangle 1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5" name="Group 144"/>
                    <p:cNvGrpSpPr/>
                    <p:nvPr/>
                  </p:nvGrpSpPr>
                  <p:grpSpPr>
                    <a:xfrm>
                      <a:off x="7878646" y="695026"/>
                      <a:ext cx="1498600" cy="1600200"/>
                      <a:chOff x="5552629" y="1910597"/>
                      <a:chExt cx="1498600" cy="1600200"/>
                    </a:xfrm>
                  </p:grpSpPr>
                  <p:pic>
                    <p:nvPicPr>
                      <p:cNvPr id="152" name="Picture 1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3" name="Rectangle 1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6" name="Group 145"/>
                    <p:cNvGrpSpPr/>
                    <p:nvPr/>
                  </p:nvGrpSpPr>
                  <p:grpSpPr>
                    <a:xfrm>
                      <a:off x="9377246" y="695026"/>
                      <a:ext cx="1498600" cy="1600200"/>
                      <a:chOff x="5552629" y="1910597"/>
                      <a:chExt cx="1498600" cy="1600200"/>
                    </a:xfrm>
                  </p:grpSpPr>
                  <p:pic>
                    <p:nvPicPr>
                      <p:cNvPr id="150" name="Picture 1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1" name="Rectangle 1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7" name="Group 146"/>
                    <p:cNvGrpSpPr/>
                    <p:nvPr/>
                  </p:nvGrpSpPr>
                  <p:grpSpPr>
                    <a:xfrm>
                      <a:off x="10872243" y="695026"/>
                      <a:ext cx="1498600" cy="1600200"/>
                      <a:chOff x="5552629" y="1910597"/>
                      <a:chExt cx="1498600" cy="1600200"/>
                    </a:xfrm>
                  </p:grpSpPr>
                  <p:pic>
                    <p:nvPicPr>
                      <p:cNvPr id="148" name="Picture 1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49" name="Rectangle 1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115" name="Group 114"/>
                  <p:cNvGrpSpPr/>
                  <p:nvPr/>
                </p:nvGrpSpPr>
                <p:grpSpPr>
                  <a:xfrm>
                    <a:off x="3375085" y="696689"/>
                    <a:ext cx="2993597" cy="399565"/>
                    <a:chOff x="381915" y="695026"/>
                    <a:chExt cx="11988928" cy="1600200"/>
                  </a:xfrm>
                </p:grpSpPr>
                <p:grpSp>
                  <p:nvGrpSpPr>
                    <p:cNvPr id="116" name="Group 115"/>
                    <p:cNvGrpSpPr/>
                    <p:nvPr/>
                  </p:nvGrpSpPr>
                  <p:grpSpPr>
                    <a:xfrm>
                      <a:off x="381915" y="695026"/>
                      <a:ext cx="1498600" cy="1600200"/>
                      <a:chOff x="5552629" y="1910597"/>
                      <a:chExt cx="1498600" cy="1600200"/>
                    </a:xfrm>
                  </p:grpSpPr>
                  <p:pic>
                    <p:nvPicPr>
                      <p:cNvPr id="138" name="Picture 1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9" name="Rectangle 13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7" name="Group 116"/>
                    <p:cNvGrpSpPr/>
                    <p:nvPr/>
                  </p:nvGrpSpPr>
                  <p:grpSpPr>
                    <a:xfrm>
                      <a:off x="1876912" y="695026"/>
                      <a:ext cx="1498600" cy="1600200"/>
                      <a:chOff x="5552629" y="1910597"/>
                      <a:chExt cx="1498600" cy="1600200"/>
                    </a:xfrm>
                  </p:grpSpPr>
                  <p:pic>
                    <p:nvPicPr>
                      <p:cNvPr id="136" name="Picture 13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7" name="Rectangle 13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8" name="Group 117"/>
                    <p:cNvGrpSpPr/>
                    <p:nvPr/>
                  </p:nvGrpSpPr>
                  <p:grpSpPr>
                    <a:xfrm>
                      <a:off x="3375512" y="695026"/>
                      <a:ext cx="1498600" cy="1600200"/>
                      <a:chOff x="5552629" y="1910597"/>
                      <a:chExt cx="1498600" cy="1600200"/>
                    </a:xfrm>
                  </p:grpSpPr>
                  <p:pic>
                    <p:nvPicPr>
                      <p:cNvPr id="134" name="Picture 13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5" name="Rectangle 13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9" name="Group 118"/>
                    <p:cNvGrpSpPr/>
                    <p:nvPr/>
                  </p:nvGrpSpPr>
                  <p:grpSpPr>
                    <a:xfrm>
                      <a:off x="4870509" y="695026"/>
                      <a:ext cx="1498600" cy="1600200"/>
                      <a:chOff x="5552629" y="1910597"/>
                      <a:chExt cx="1498600" cy="1600200"/>
                    </a:xfrm>
                  </p:grpSpPr>
                  <p:pic>
                    <p:nvPicPr>
                      <p:cNvPr id="132" name="Picture 13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3" name="Rectangle 13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0" name="Group 119"/>
                    <p:cNvGrpSpPr/>
                    <p:nvPr/>
                  </p:nvGrpSpPr>
                  <p:grpSpPr>
                    <a:xfrm>
                      <a:off x="6383649" y="695026"/>
                      <a:ext cx="1498600" cy="1600200"/>
                      <a:chOff x="5552629" y="1910597"/>
                      <a:chExt cx="1498600" cy="1600200"/>
                    </a:xfrm>
                  </p:grpSpPr>
                  <p:pic>
                    <p:nvPicPr>
                      <p:cNvPr id="130" name="Picture 1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1" name="Rectangle 1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1" name="Group 120"/>
                    <p:cNvGrpSpPr/>
                    <p:nvPr/>
                  </p:nvGrpSpPr>
                  <p:grpSpPr>
                    <a:xfrm>
                      <a:off x="7878646" y="695026"/>
                      <a:ext cx="1498600" cy="1600200"/>
                      <a:chOff x="5552629" y="1910597"/>
                      <a:chExt cx="1498600" cy="1600200"/>
                    </a:xfrm>
                  </p:grpSpPr>
                  <p:pic>
                    <p:nvPicPr>
                      <p:cNvPr id="128" name="Picture 1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9" name="Rectangle 1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2" name="Group 121"/>
                    <p:cNvGrpSpPr/>
                    <p:nvPr/>
                  </p:nvGrpSpPr>
                  <p:grpSpPr>
                    <a:xfrm>
                      <a:off x="9377246" y="695026"/>
                      <a:ext cx="1498600" cy="1600200"/>
                      <a:chOff x="5552629" y="1910597"/>
                      <a:chExt cx="1498600" cy="1600200"/>
                    </a:xfrm>
                  </p:grpSpPr>
                  <p:pic>
                    <p:nvPicPr>
                      <p:cNvPr id="126" name="Picture 1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7" name="Rectangle 1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3" name="Group 122"/>
                    <p:cNvGrpSpPr/>
                    <p:nvPr/>
                  </p:nvGrpSpPr>
                  <p:grpSpPr>
                    <a:xfrm>
                      <a:off x="10872243" y="695026"/>
                      <a:ext cx="1498600" cy="1600200"/>
                      <a:chOff x="5552629" y="1910597"/>
                      <a:chExt cx="1498600" cy="1600200"/>
                    </a:xfrm>
                  </p:grpSpPr>
                  <p:pic>
                    <p:nvPicPr>
                      <p:cNvPr id="124" name="Picture 1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5" name="Rectangle 1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164" name="Group 163"/>
                <p:cNvGrpSpPr/>
                <p:nvPr/>
              </p:nvGrpSpPr>
              <p:grpSpPr>
                <a:xfrm>
                  <a:off x="381487" y="1895384"/>
                  <a:ext cx="5986767" cy="401228"/>
                  <a:chOff x="381915" y="695026"/>
                  <a:chExt cx="5986767" cy="401228"/>
                </a:xfrm>
              </p:grpSpPr>
              <p:grpSp>
                <p:nvGrpSpPr>
                  <p:cNvPr id="165" name="Group 164"/>
                  <p:cNvGrpSpPr/>
                  <p:nvPr/>
                </p:nvGrpSpPr>
                <p:grpSpPr>
                  <a:xfrm>
                    <a:off x="381915" y="695026"/>
                    <a:ext cx="2993597" cy="399565"/>
                    <a:chOff x="381915" y="695026"/>
                    <a:chExt cx="11988928" cy="1600200"/>
                  </a:xfrm>
                </p:grpSpPr>
                <p:grpSp>
                  <p:nvGrpSpPr>
                    <p:cNvPr id="191" name="Group 190"/>
                    <p:cNvGrpSpPr/>
                    <p:nvPr/>
                  </p:nvGrpSpPr>
                  <p:grpSpPr>
                    <a:xfrm>
                      <a:off x="381915" y="695026"/>
                      <a:ext cx="1498600" cy="1600200"/>
                      <a:chOff x="5552629" y="1910597"/>
                      <a:chExt cx="1498600" cy="1600200"/>
                    </a:xfrm>
                  </p:grpSpPr>
                  <p:pic>
                    <p:nvPicPr>
                      <p:cNvPr id="213" name="Picture 2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4" name="Rectangle 2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2" name="Group 191"/>
                    <p:cNvGrpSpPr/>
                    <p:nvPr/>
                  </p:nvGrpSpPr>
                  <p:grpSpPr>
                    <a:xfrm>
                      <a:off x="1876912" y="695026"/>
                      <a:ext cx="1498600" cy="1600200"/>
                      <a:chOff x="5552629" y="1910597"/>
                      <a:chExt cx="1498600" cy="1600200"/>
                    </a:xfrm>
                  </p:grpSpPr>
                  <p:pic>
                    <p:nvPicPr>
                      <p:cNvPr id="211" name="Picture 2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2" name="Rectangle 2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3" name="Group 192"/>
                    <p:cNvGrpSpPr/>
                    <p:nvPr/>
                  </p:nvGrpSpPr>
                  <p:grpSpPr>
                    <a:xfrm>
                      <a:off x="3375512" y="695026"/>
                      <a:ext cx="1498600" cy="1600200"/>
                      <a:chOff x="5552629" y="1910597"/>
                      <a:chExt cx="1498600" cy="1600200"/>
                    </a:xfrm>
                  </p:grpSpPr>
                  <p:pic>
                    <p:nvPicPr>
                      <p:cNvPr id="209" name="Picture 2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0" name="Rectangle 2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4" name="Group 193"/>
                    <p:cNvGrpSpPr/>
                    <p:nvPr/>
                  </p:nvGrpSpPr>
                  <p:grpSpPr>
                    <a:xfrm>
                      <a:off x="4870509" y="695026"/>
                      <a:ext cx="1498600" cy="1600200"/>
                      <a:chOff x="5552629" y="1910597"/>
                      <a:chExt cx="1498600" cy="1600200"/>
                    </a:xfrm>
                  </p:grpSpPr>
                  <p:pic>
                    <p:nvPicPr>
                      <p:cNvPr id="207" name="Picture 2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8" name="Rectangle 2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5" name="Group 194"/>
                    <p:cNvGrpSpPr/>
                    <p:nvPr/>
                  </p:nvGrpSpPr>
                  <p:grpSpPr>
                    <a:xfrm>
                      <a:off x="6383649" y="695026"/>
                      <a:ext cx="1498600" cy="1600200"/>
                      <a:chOff x="5552629" y="1910597"/>
                      <a:chExt cx="1498600" cy="1600200"/>
                    </a:xfrm>
                  </p:grpSpPr>
                  <p:pic>
                    <p:nvPicPr>
                      <p:cNvPr id="205" name="Picture 20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6" name="Rectangle 20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6" name="Group 195"/>
                    <p:cNvGrpSpPr/>
                    <p:nvPr/>
                  </p:nvGrpSpPr>
                  <p:grpSpPr>
                    <a:xfrm>
                      <a:off x="7878646" y="695026"/>
                      <a:ext cx="1498600" cy="1600200"/>
                      <a:chOff x="5552629" y="1910597"/>
                      <a:chExt cx="1498600" cy="1600200"/>
                    </a:xfrm>
                  </p:grpSpPr>
                  <p:pic>
                    <p:nvPicPr>
                      <p:cNvPr id="203" name="Picture 20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4" name="Rectangle 20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7" name="Group 196"/>
                    <p:cNvGrpSpPr/>
                    <p:nvPr/>
                  </p:nvGrpSpPr>
                  <p:grpSpPr>
                    <a:xfrm>
                      <a:off x="9377246" y="695026"/>
                      <a:ext cx="1498600" cy="1600200"/>
                      <a:chOff x="5552629" y="1910597"/>
                      <a:chExt cx="1498600" cy="1600200"/>
                    </a:xfrm>
                  </p:grpSpPr>
                  <p:pic>
                    <p:nvPicPr>
                      <p:cNvPr id="201" name="Picture 20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2" name="Rectangle 20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8" name="Group 197"/>
                    <p:cNvGrpSpPr/>
                    <p:nvPr/>
                  </p:nvGrpSpPr>
                  <p:grpSpPr>
                    <a:xfrm>
                      <a:off x="10872243" y="695026"/>
                      <a:ext cx="1498600" cy="1600200"/>
                      <a:chOff x="5552629" y="1910597"/>
                      <a:chExt cx="1498600" cy="1600200"/>
                    </a:xfrm>
                  </p:grpSpPr>
                  <p:pic>
                    <p:nvPicPr>
                      <p:cNvPr id="199" name="Picture 19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0" name="Rectangle 19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166" name="Group 165"/>
                  <p:cNvGrpSpPr/>
                  <p:nvPr/>
                </p:nvGrpSpPr>
                <p:grpSpPr>
                  <a:xfrm>
                    <a:off x="3375085" y="696689"/>
                    <a:ext cx="2993597" cy="399565"/>
                    <a:chOff x="381915" y="695026"/>
                    <a:chExt cx="11988928" cy="1600200"/>
                  </a:xfrm>
                </p:grpSpPr>
                <p:grpSp>
                  <p:nvGrpSpPr>
                    <p:cNvPr id="167" name="Group 166"/>
                    <p:cNvGrpSpPr/>
                    <p:nvPr/>
                  </p:nvGrpSpPr>
                  <p:grpSpPr>
                    <a:xfrm>
                      <a:off x="381915" y="695026"/>
                      <a:ext cx="1498600" cy="1600200"/>
                      <a:chOff x="5552629" y="1910597"/>
                      <a:chExt cx="1498600" cy="1600200"/>
                    </a:xfrm>
                  </p:grpSpPr>
                  <p:pic>
                    <p:nvPicPr>
                      <p:cNvPr id="189" name="Picture 1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90" name="Rectangle 1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68" name="Group 167"/>
                    <p:cNvGrpSpPr/>
                    <p:nvPr/>
                  </p:nvGrpSpPr>
                  <p:grpSpPr>
                    <a:xfrm>
                      <a:off x="1876912" y="695026"/>
                      <a:ext cx="1498600" cy="1600200"/>
                      <a:chOff x="5552629" y="1910597"/>
                      <a:chExt cx="1498600" cy="1600200"/>
                    </a:xfrm>
                  </p:grpSpPr>
                  <p:pic>
                    <p:nvPicPr>
                      <p:cNvPr id="187" name="Picture 1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8" name="Rectangle 1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69" name="Group 168"/>
                    <p:cNvGrpSpPr/>
                    <p:nvPr/>
                  </p:nvGrpSpPr>
                  <p:grpSpPr>
                    <a:xfrm>
                      <a:off x="3375512" y="695026"/>
                      <a:ext cx="1498600" cy="1600200"/>
                      <a:chOff x="5552629" y="1910597"/>
                      <a:chExt cx="1498600" cy="1600200"/>
                    </a:xfrm>
                  </p:grpSpPr>
                  <p:pic>
                    <p:nvPicPr>
                      <p:cNvPr id="185" name="Picture 1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6" name="Rectangle 1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0" name="Group 169"/>
                    <p:cNvGrpSpPr/>
                    <p:nvPr/>
                  </p:nvGrpSpPr>
                  <p:grpSpPr>
                    <a:xfrm>
                      <a:off x="4870509" y="695026"/>
                      <a:ext cx="1498600" cy="1600200"/>
                      <a:chOff x="5552629" y="1910597"/>
                      <a:chExt cx="1498600" cy="1600200"/>
                    </a:xfrm>
                  </p:grpSpPr>
                  <p:pic>
                    <p:nvPicPr>
                      <p:cNvPr id="183" name="Picture 1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4" name="Rectangle 1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1" name="Group 170"/>
                    <p:cNvGrpSpPr/>
                    <p:nvPr/>
                  </p:nvGrpSpPr>
                  <p:grpSpPr>
                    <a:xfrm>
                      <a:off x="6383649" y="695026"/>
                      <a:ext cx="1498600" cy="1600200"/>
                      <a:chOff x="5552629" y="1910597"/>
                      <a:chExt cx="1498600" cy="1600200"/>
                    </a:xfrm>
                  </p:grpSpPr>
                  <p:pic>
                    <p:nvPicPr>
                      <p:cNvPr id="181" name="Picture 18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2" name="Rectangle 18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2" name="Group 171"/>
                    <p:cNvGrpSpPr/>
                    <p:nvPr/>
                  </p:nvGrpSpPr>
                  <p:grpSpPr>
                    <a:xfrm>
                      <a:off x="7878646" y="695026"/>
                      <a:ext cx="1498600" cy="1600200"/>
                      <a:chOff x="5552629" y="1910597"/>
                      <a:chExt cx="1498600" cy="1600200"/>
                    </a:xfrm>
                  </p:grpSpPr>
                  <p:pic>
                    <p:nvPicPr>
                      <p:cNvPr id="179" name="Picture 17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0" name="Rectangle 17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3" name="Group 172"/>
                    <p:cNvGrpSpPr/>
                    <p:nvPr/>
                  </p:nvGrpSpPr>
                  <p:grpSpPr>
                    <a:xfrm>
                      <a:off x="9377246" y="695026"/>
                      <a:ext cx="1498600" cy="1600200"/>
                      <a:chOff x="5552629" y="1910597"/>
                      <a:chExt cx="1498600" cy="1600200"/>
                    </a:xfrm>
                  </p:grpSpPr>
                  <p:pic>
                    <p:nvPicPr>
                      <p:cNvPr id="177" name="Picture 17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78" name="Rectangle 17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4" name="Group 173"/>
                    <p:cNvGrpSpPr/>
                    <p:nvPr/>
                  </p:nvGrpSpPr>
                  <p:grpSpPr>
                    <a:xfrm>
                      <a:off x="10872243" y="695026"/>
                      <a:ext cx="1498600" cy="1600200"/>
                      <a:chOff x="5552629" y="1910597"/>
                      <a:chExt cx="1498600" cy="1600200"/>
                    </a:xfrm>
                  </p:grpSpPr>
                  <p:pic>
                    <p:nvPicPr>
                      <p:cNvPr id="175" name="Picture 17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76" name="Rectangle 17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15" name="Group 214"/>
                <p:cNvGrpSpPr/>
                <p:nvPr/>
              </p:nvGrpSpPr>
              <p:grpSpPr>
                <a:xfrm>
                  <a:off x="381273" y="2294949"/>
                  <a:ext cx="5986767" cy="401228"/>
                  <a:chOff x="381915" y="695026"/>
                  <a:chExt cx="5986767" cy="401228"/>
                </a:xfrm>
              </p:grpSpPr>
              <p:grpSp>
                <p:nvGrpSpPr>
                  <p:cNvPr id="216" name="Group 215"/>
                  <p:cNvGrpSpPr/>
                  <p:nvPr/>
                </p:nvGrpSpPr>
                <p:grpSpPr>
                  <a:xfrm>
                    <a:off x="381915" y="695026"/>
                    <a:ext cx="2993597" cy="399565"/>
                    <a:chOff x="381915" y="695026"/>
                    <a:chExt cx="11988928" cy="1600200"/>
                  </a:xfrm>
                </p:grpSpPr>
                <p:grpSp>
                  <p:nvGrpSpPr>
                    <p:cNvPr id="242" name="Group 241"/>
                    <p:cNvGrpSpPr/>
                    <p:nvPr/>
                  </p:nvGrpSpPr>
                  <p:grpSpPr>
                    <a:xfrm>
                      <a:off x="381915" y="695026"/>
                      <a:ext cx="1498600" cy="1600200"/>
                      <a:chOff x="5552629" y="1910597"/>
                      <a:chExt cx="1498600" cy="1600200"/>
                    </a:xfrm>
                  </p:grpSpPr>
                  <p:pic>
                    <p:nvPicPr>
                      <p:cNvPr id="264" name="Picture 2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5" name="Rectangle 2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3" name="Group 242"/>
                    <p:cNvGrpSpPr/>
                    <p:nvPr/>
                  </p:nvGrpSpPr>
                  <p:grpSpPr>
                    <a:xfrm>
                      <a:off x="1876912" y="695026"/>
                      <a:ext cx="1498600" cy="1600200"/>
                      <a:chOff x="5552629" y="1910597"/>
                      <a:chExt cx="1498600" cy="1600200"/>
                    </a:xfrm>
                  </p:grpSpPr>
                  <p:pic>
                    <p:nvPicPr>
                      <p:cNvPr id="262" name="Picture 26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3" name="Rectangle 26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4" name="Group 243"/>
                    <p:cNvGrpSpPr/>
                    <p:nvPr/>
                  </p:nvGrpSpPr>
                  <p:grpSpPr>
                    <a:xfrm>
                      <a:off x="3375512" y="695026"/>
                      <a:ext cx="1498600" cy="1600200"/>
                      <a:chOff x="5552629" y="1910597"/>
                      <a:chExt cx="1498600" cy="1600200"/>
                    </a:xfrm>
                  </p:grpSpPr>
                  <p:pic>
                    <p:nvPicPr>
                      <p:cNvPr id="260" name="Picture 25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1" name="Rectangle 26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5" name="Group 244"/>
                    <p:cNvGrpSpPr/>
                    <p:nvPr/>
                  </p:nvGrpSpPr>
                  <p:grpSpPr>
                    <a:xfrm>
                      <a:off x="4870509" y="695026"/>
                      <a:ext cx="1498600" cy="1600200"/>
                      <a:chOff x="5552629" y="1910597"/>
                      <a:chExt cx="1498600" cy="1600200"/>
                    </a:xfrm>
                  </p:grpSpPr>
                  <p:pic>
                    <p:nvPicPr>
                      <p:cNvPr id="258" name="Picture 25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9" name="Rectangle 25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6" name="Group 245"/>
                    <p:cNvGrpSpPr/>
                    <p:nvPr/>
                  </p:nvGrpSpPr>
                  <p:grpSpPr>
                    <a:xfrm>
                      <a:off x="6383649" y="695026"/>
                      <a:ext cx="1498600" cy="1600200"/>
                      <a:chOff x="5552629" y="1910597"/>
                      <a:chExt cx="1498600" cy="1600200"/>
                    </a:xfrm>
                  </p:grpSpPr>
                  <p:pic>
                    <p:nvPicPr>
                      <p:cNvPr id="256" name="Picture 25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7" name="Rectangle 25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7" name="Group 246"/>
                    <p:cNvGrpSpPr/>
                    <p:nvPr/>
                  </p:nvGrpSpPr>
                  <p:grpSpPr>
                    <a:xfrm>
                      <a:off x="7878646" y="695026"/>
                      <a:ext cx="1498600" cy="1600200"/>
                      <a:chOff x="5552629" y="1910597"/>
                      <a:chExt cx="1498600" cy="1600200"/>
                    </a:xfrm>
                  </p:grpSpPr>
                  <p:pic>
                    <p:nvPicPr>
                      <p:cNvPr id="254" name="Picture 2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5" name="Rectangle 2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8" name="Group 247"/>
                    <p:cNvGrpSpPr/>
                    <p:nvPr/>
                  </p:nvGrpSpPr>
                  <p:grpSpPr>
                    <a:xfrm>
                      <a:off x="9377246" y="695026"/>
                      <a:ext cx="1498600" cy="1600200"/>
                      <a:chOff x="5552629" y="1910597"/>
                      <a:chExt cx="1498600" cy="1600200"/>
                    </a:xfrm>
                  </p:grpSpPr>
                  <p:pic>
                    <p:nvPicPr>
                      <p:cNvPr id="252" name="Picture 2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3" name="Rectangle 2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9" name="Group 248"/>
                    <p:cNvGrpSpPr/>
                    <p:nvPr/>
                  </p:nvGrpSpPr>
                  <p:grpSpPr>
                    <a:xfrm>
                      <a:off x="10872243" y="695026"/>
                      <a:ext cx="1498600" cy="1600200"/>
                      <a:chOff x="5552629" y="1910597"/>
                      <a:chExt cx="1498600" cy="1600200"/>
                    </a:xfrm>
                  </p:grpSpPr>
                  <p:pic>
                    <p:nvPicPr>
                      <p:cNvPr id="250" name="Picture 2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1" name="Rectangle 2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217" name="Group 216"/>
                  <p:cNvGrpSpPr/>
                  <p:nvPr/>
                </p:nvGrpSpPr>
                <p:grpSpPr>
                  <a:xfrm>
                    <a:off x="3375085" y="696689"/>
                    <a:ext cx="2993597" cy="399565"/>
                    <a:chOff x="381915" y="695026"/>
                    <a:chExt cx="11988928" cy="1600200"/>
                  </a:xfrm>
                </p:grpSpPr>
                <p:grpSp>
                  <p:nvGrpSpPr>
                    <p:cNvPr id="218" name="Group 217"/>
                    <p:cNvGrpSpPr/>
                    <p:nvPr/>
                  </p:nvGrpSpPr>
                  <p:grpSpPr>
                    <a:xfrm>
                      <a:off x="381915" y="695026"/>
                      <a:ext cx="1498600" cy="1600200"/>
                      <a:chOff x="5552629" y="1910597"/>
                      <a:chExt cx="1498600" cy="1600200"/>
                    </a:xfrm>
                  </p:grpSpPr>
                  <p:pic>
                    <p:nvPicPr>
                      <p:cNvPr id="240" name="Picture 2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41" name="Rectangle 2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19" name="Group 218"/>
                    <p:cNvGrpSpPr/>
                    <p:nvPr/>
                  </p:nvGrpSpPr>
                  <p:grpSpPr>
                    <a:xfrm>
                      <a:off x="1876912" y="695026"/>
                      <a:ext cx="1498600" cy="1600200"/>
                      <a:chOff x="5552629" y="1910597"/>
                      <a:chExt cx="1498600" cy="1600200"/>
                    </a:xfrm>
                  </p:grpSpPr>
                  <p:pic>
                    <p:nvPicPr>
                      <p:cNvPr id="238" name="Picture 2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9" name="Rectangle 23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0" name="Group 219"/>
                    <p:cNvGrpSpPr/>
                    <p:nvPr/>
                  </p:nvGrpSpPr>
                  <p:grpSpPr>
                    <a:xfrm>
                      <a:off x="3375512" y="695026"/>
                      <a:ext cx="1498600" cy="1600200"/>
                      <a:chOff x="5552629" y="1910597"/>
                      <a:chExt cx="1498600" cy="1600200"/>
                    </a:xfrm>
                  </p:grpSpPr>
                  <p:pic>
                    <p:nvPicPr>
                      <p:cNvPr id="236" name="Picture 23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7" name="Rectangle 23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1" name="Group 220"/>
                    <p:cNvGrpSpPr/>
                    <p:nvPr/>
                  </p:nvGrpSpPr>
                  <p:grpSpPr>
                    <a:xfrm>
                      <a:off x="4870509" y="695026"/>
                      <a:ext cx="1498600" cy="1600200"/>
                      <a:chOff x="5552629" y="1910597"/>
                      <a:chExt cx="1498600" cy="1600200"/>
                    </a:xfrm>
                  </p:grpSpPr>
                  <p:pic>
                    <p:nvPicPr>
                      <p:cNvPr id="234" name="Picture 23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5" name="Rectangle 23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2" name="Group 221"/>
                    <p:cNvGrpSpPr/>
                    <p:nvPr/>
                  </p:nvGrpSpPr>
                  <p:grpSpPr>
                    <a:xfrm>
                      <a:off x="6383649" y="695026"/>
                      <a:ext cx="1498600" cy="1600200"/>
                      <a:chOff x="5552629" y="1910597"/>
                      <a:chExt cx="1498600" cy="1600200"/>
                    </a:xfrm>
                  </p:grpSpPr>
                  <p:pic>
                    <p:nvPicPr>
                      <p:cNvPr id="232" name="Picture 23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3" name="Rectangle 23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3" name="Group 222"/>
                    <p:cNvGrpSpPr/>
                    <p:nvPr/>
                  </p:nvGrpSpPr>
                  <p:grpSpPr>
                    <a:xfrm>
                      <a:off x="7878646" y="695026"/>
                      <a:ext cx="1498600" cy="1600200"/>
                      <a:chOff x="5552629" y="1910597"/>
                      <a:chExt cx="1498600" cy="1600200"/>
                    </a:xfrm>
                  </p:grpSpPr>
                  <p:pic>
                    <p:nvPicPr>
                      <p:cNvPr id="230" name="Picture 2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1" name="Rectangle 2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4" name="Group 223"/>
                    <p:cNvGrpSpPr/>
                    <p:nvPr/>
                  </p:nvGrpSpPr>
                  <p:grpSpPr>
                    <a:xfrm>
                      <a:off x="9377246" y="695026"/>
                      <a:ext cx="1498600" cy="1600200"/>
                      <a:chOff x="5552629" y="1910597"/>
                      <a:chExt cx="1498600" cy="1600200"/>
                    </a:xfrm>
                  </p:grpSpPr>
                  <p:pic>
                    <p:nvPicPr>
                      <p:cNvPr id="228" name="Picture 2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9" name="Rectangle 2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5" name="Group 224"/>
                    <p:cNvGrpSpPr/>
                    <p:nvPr/>
                  </p:nvGrpSpPr>
                  <p:grpSpPr>
                    <a:xfrm>
                      <a:off x="10872243" y="695026"/>
                      <a:ext cx="1498600" cy="1600200"/>
                      <a:chOff x="5552629" y="1910597"/>
                      <a:chExt cx="1498600" cy="1600200"/>
                    </a:xfrm>
                  </p:grpSpPr>
                  <p:pic>
                    <p:nvPicPr>
                      <p:cNvPr id="226" name="Picture 2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7" name="Rectangle 2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nvGrpSpPr>
              <p:cNvPr id="267" name="Group 266"/>
              <p:cNvGrpSpPr/>
              <p:nvPr/>
            </p:nvGrpSpPr>
            <p:grpSpPr>
              <a:xfrm>
                <a:off x="380418" y="2694514"/>
                <a:ext cx="5987622" cy="2001151"/>
                <a:chOff x="381273" y="695026"/>
                <a:chExt cx="5987622" cy="2001151"/>
              </a:xfrm>
            </p:grpSpPr>
            <p:grpSp>
              <p:nvGrpSpPr>
                <p:cNvPr id="268" name="Group 267"/>
                <p:cNvGrpSpPr/>
                <p:nvPr/>
              </p:nvGrpSpPr>
              <p:grpSpPr>
                <a:xfrm>
                  <a:off x="381915" y="695026"/>
                  <a:ext cx="5986767" cy="401228"/>
                  <a:chOff x="381915" y="695026"/>
                  <a:chExt cx="5986767" cy="401228"/>
                </a:xfrm>
              </p:grpSpPr>
              <p:grpSp>
                <p:nvGrpSpPr>
                  <p:cNvPr id="473" name="Group 472"/>
                  <p:cNvGrpSpPr/>
                  <p:nvPr/>
                </p:nvGrpSpPr>
                <p:grpSpPr>
                  <a:xfrm>
                    <a:off x="381915" y="695026"/>
                    <a:ext cx="2993597" cy="399565"/>
                    <a:chOff x="381915" y="695026"/>
                    <a:chExt cx="11988928" cy="1600200"/>
                  </a:xfrm>
                </p:grpSpPr>
                <p:grpSp>
                  <p:nvGrpSpPr>
                    <p:cNvPr id="499" name="Group 498"/>
                    <p:cNvGrpSpPr/>
                    <p:nvPr/>
                  </p:nvGrpSpPr>
                  <p:grpSpPr>
                    <a:xfrm>
                      <a:off x="381915" y="695026"/>
                      <a:ext cx="1498600" cy="1600200"/>
                      <a:chOff x="5552629" y="1910597"/>
                      <a:chExt cx="1498600" cy="1600200"/>
                    </a:xfrm>
                  </p:grpSpPr>
                  <p:pic>
                    <p:nvPicPr>
                      <p:cNvPr id="521" name="Picture 5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2" name="Rectangle 5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0" name="Group 499"/>
                    <p:cNvGrpSpPr/>
                    <p:nvPr/>
                  </p:nvGrpSpPr>
                  <p:grpSpPr>
                    <a:xfrm>
                      <a:off x="1876912" y="695026"/>
                      <a:ext cx="1498600" cy="1600200"/>
                      <a:chOff x="5552629" y="1910597"/>
                      <a:chExt cx="1498600" cy="1600200"/>
                    </a:xfrm>
                  </p:grpSpPr>
                  <p:pic>
                    <p:nvPicPr>
                      <p:cNvPr id="519" name="Picture 5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0" name="Rectangle 5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1" name="Group 500"/>
                    <p:cNvGrpSpPr/>
                    <p:nvPr/>
                  </p:nvGrpSpPr>
                  <p:grpSpPr>
                    <a:xfrm>
                      <a:off x="3375512" y="695026"/>
                      <a:ext cx="1498600" cy="1600200"/>
                      <a:chOff x="5552629" y="1910597"/>
                      <a:chExt cx="1498600" cy="1600200"/>
                    </a:xfrm>
                  </p:grpSpPr>
                  <p:pic>
                    <p:nvPicPr>
                      <p:cNvPr id="517" name="Picture 5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8" name="Rectangle 5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2" name="Group 501"/>
                    <p:cNvGrpSpPr/>
                    <p:nvPr/>
                  </p:nvGrpSpPr>
                  <p:grpSpPr>
                    <a:xfrm>
                      <a:off x="4870509" y="695026"/>
                      <a:ext cx="1498600" cy="1600200"/>
                      <a:chOff x="5552629" y="1910597"/>
                      <a:chExt cx="1498600" cy="1600200"/>
                    </a:xfrm>
                  </p:grpSpPr>
                  <p:pic>
                    <p:nvPicPr>
                      <p:cNvPr id="515" name="Picture 5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6" name="Rectangle 5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3" name="Group 502"/>
                    <p:cNvGrpSpPr/>
                    <p:nvPr/>
                  </p:nvGrpSpPr>
                  <p:grpSpPr>
                    <a:xfrm>
                      <a:off x="6383649" y="695026"/>
                      <a:ext cx="1498600" cy="1600200"/>
                      <a:chOff x="5552629" y="1910597"/>
                      <a:chExt cx="1498600" cy="1600200"/>
                    </a:xfrm>
                  </p:grpSpPr>
                  <p:pic>
                    <p:nvPicPr>
                      <p:cNvPr id="513" name="Picture 5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4" name="Rectangle 5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4" name="Group 503"/>
                    <p:cNvGrpSpPr/>
                    <p:nvPr/>
                  </p:nvGrpSpPr>
                  <p:grpSpPr>
                    <a:xfrm>
                      <a:off x="7878646" y="695026"/>
                      <a:ext cx="1498600" cy="1600200"/>
                      <a:chOff x="5552629" y="1910597"/>
                      <a:chExt cx="1498600" cy="1600200"/>
                    </a:xfrm>
                  </p:grpSpPr>
                  <p:pic>
                    <p:nvPicPr>
                      <p:cNvPr id="511" name="Picture 5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2" name="Rectangle 5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5" name="Group 504"/>
                    <p:cNvGrpSpPr/>
                    <p:nvPr/>
                  </p:nvGrpSpPr>
                  <p:grpSpPr>
                    <a:xfrm>
                      <a:off x="9377246" y="695026"/>
                      <a:ext cx="1498600" cy="1600200"/>
                      <a:chOff x="5552629" y="1910597"/>
                      <a:chExt cx="1498600" cy="1600200"/>
                    </a:xfrm>
                  </p:grpSpPr>
                  <p:pic>
                    <p:nvPicPr>
                      <p:cNvPr id="509" name="Picture 5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0" name="Rectangle 5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6" name="Group 505"/>
                    <p:cNvGrpSpPr/>
                    <p:nvPr/>
                  </p:nvGrpSpPr>
                  <p:grpSpPr>
                    <a:xfrm>
                      <a:off x="10872243" y="695026"/>
                      <a:ext cx="1498600" cy="1600200"/>
                      <a:chOff x="5552629" y="1910597"/>
                      <a:chExt cx="1498600" cy="1600200"/>
                    </a:xfrm>
                  </p:grpSpPr>
                  <p:pic>
                    <p:nvPicPr>
                      <p:cNvPr id="507" name="Picture 5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08" name="Rectangle 5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474" name="Group 473"/>
                  <p:cNvGrpSpPr/>
                  <p:nvPr/>
                </p:nvGrpSpPr>
                <p:grpSpPr>
                  <a:xfrm>
                    <a:off x="3375085" y="696689"/>
                    <a:ext cx="2993597" cy="399565"/>
                    <a:chOff x="381915" y="695026"/>
                    <a:chExt cx="11988928" cy="1600200"/>
                  </a:xfrm>
                </p:grpSpPr>
                <p:grpSp>
                  <p:nvGrpSpPr>
                    <p:cNvPr id="475" name="Group 474"/>
                    <p:cNvGrpSpPr/>
                    <p:nvPr/>
                  </p:nvGrpSpPr>
                  <p:grpSpPr>
                    <a:xfrm>
                      <a:off x="381915" y="695026"/>
                      <a:ext cx="1498600" cy="1600200"/>
                      <a:chOff x="5552629" y="1910597"/>
                      <a:chExt cx="1498600" cy="1600200"/>
                    </a:xfrm>
                  </p:grpSpPr>
                  <p:pic>
                    <p:nvPicPr>
                      <p:cNvPr id="497" name="Picture 4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8" name="Rectangle 4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6" name="Group 475"/>
                    <p:cNvGrpSpPr/>
                    <p:nvPr/>
                  </p:nvGrpSpPr>
                  <p:grpSpPr>
                    <a:xfrm>
                      <a:off x="1876912" y="695026"/>
                      <a:ext cx="1498600" cy="1600200"/>
                      <a:chOff x="5552629" y="1910597"/>
                      <a:chExt cx="1498600" cy="1600200"/>
                    </a:xfrm>
                  </p:grpSpPr>
                  <p:pic>
                    <p:nvPicPr>
                      <p:cNvPr id="495" name="Picture 4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6" name="Rectangle 4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7" name="Group 476"/>
                    <p:cNvGrpSpPr/>
                    <p:nvPr/>
                  </p:nvGrpSpPr>
                  <p:grpSpPr>
                    <a:xfrm>
                      <a:off x="3375512" y="695026"/>
                      <a:ext cx="1498600" cy="1600200"/>
                      <a:chOff x="5552629" y="1910597"/>
                      <a:chExt cx="1498600" cy="1600200"/>
                    </a:xfrm>
                  </p:grpSpPr>
                  <p:pic>
                    <p:nvPicPr>
                      <p:cNvPr id="493" name="Picture 4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4" name="Rectangle 4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8" name="Group 477"/>
                    <p:cNvGrpSpPr/>
                    <p:nvPr/>
                  </p:nvGrpSpPr>
                  <p:grpSpPr>
                    <a:xfrm>
                      <a:off x="4870509" y="695026"/>
                      <a:ext cx="1498600" cy="1600200"/>
                      <a:chOff x="5552629" y="1910597"/>
                      <a:chExt cx="1498600" cy="1600200"/>
                    </a:xfrm>
                  </p:grpSpPr>
                  <p:pic>
                    <p:nvPicPr>
                      <p:cNvPr id="491" name="Picture 4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2" name="Rectangle 4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9" name="Group 478"/>
                    <p:cNvGrpSpPr/>
                    <p:nvPr/>
                  </p:nvGrpSpPr>
                  <p:grpSpPr>
                    <a:xfrm>
                      <a:off x="6383649" y="695026"/>
                      <a:ext cx="1498600" cy="1600200"/>
                      <a:chOff x="5552629" y="1910597"/>
                      <a:chExt cx="1498600" cy="1600200"/>
                    </a:xfrm>
                  </p:grpSpPr>
                  <p:pic>
                    <p:nvPicPr>
                      <p:cNvPr id="489" name="Picture 4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0" name="Rectangle 4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0" name="Group 479"/>
                    <p:cNvGrpSpPr/>
                    <p:nvPr/>
                  </p:nvGrpSpPr>
                  <p:grpSpPr>
                    <a:xfrm>
                      <a:off x="7878646" y="695026"/>
                      <a:ext cx="1498600" cy="1600200"/>
                      <a:chOff x="5552629" y="1910597"/>
                      <a:chExt cx="1498600" cy="1600200"/>
                    </a:xfrm>
                  </p:grpSpPr>
                  <p:pic>
                    <p:nvPicPr>
                      <p:cNvPr id="487" name="Picture 4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8" name="Rectangle 4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1" name="Group 480"/>
                    <p:cNvGrpSpPr/>
                    <p:nvPr/>
                  </p:nvGrpSpPr>
                  <p:grpSpPr>
                    <a:xfrm>
                      <a:off x="9377246" y="695026"/>
                      <a:ext cx="1498600" cy="1600200"/>
                      <a:chOff x="5552629" y="1910597"/>
                      <a:chExt cx="1498600" cy="1600200"/>
                    </a:xfrm>
                  </p:grpSpPr>
                  <p:pic>
                    <p:nvPicPr>
                      <p:cNvPr id="485" name="Picture 4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6" name="Rectangle 4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2" name="Group 481"/>
                    <p:cNvGrpSpPr/>
                    <p:nvPr/>
                  </p:nvGrpSpPr>
                  <p:grpSpPr>
                    <a:xfrm>
                      <a:off x="10872243" y="695026"/>
                      <a:ext cx="1498600" cy="1600200"/>
                      <a:chOff x="5552629" y="1910597"/>
                      <a:chExt cx="1498600" cy="1600200"/>
                    </a:xfrm>
                  </p:grpSpPr>
                  <p:pic>
                    <p:nvPicPr>
                      <p:cNvPr id="483" name="Picture 4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4" name="Rectangle 4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69" name="Group 268"/>
                <p:cNvGrpSpPr/>
                <p:nvPr/>
              </p:nvGrpSpPr>
              <p:grpSpPr>
                <a:xfrm>
                  <a:off x="382128" y="1094591"/>
                  <a:ext cx="5986767" cy="401228"/>
                  <a:chOff x="381915" y="695026"/>
                  <a:chExt cx="5986767" cy="401228"/>
                </a:xfrm>
              </p:grpSpPr>
              <p:grpSp>
                <p:nvGrpSpPr>
                  <p:cNvPr id="423" name="Group 422"/>
                  <p:cNvGrpSpPr/>
                  <p:nvPr/>
                </p:nvGrpSpPr>
                <p:grpSpPr>
                  <a:xfrm>
                    <a:off x="381915" y="695026"/>
                    <a:ext cx="2993597" cy="399565"/>
                    <a:chOff x="381915" y="695026"/>
                    <a:chExt cx="11988928" cy="1600200"/>
                  </a:xfrm>
                </p:grpSpPr>
                <p:grpSp>
                  <p:nvGrpSpPr>
                    <p:cNvPr id="449" name="Group 448"/>
                    <p:cNvGrpSpPr/>
                    <p:nvPr/>
                  </p:nvGrpSpPr>
                  <p:grpSpPr>
                    <a:xfrm>
                      <a:off x="381915" y="695026"/>
                      <a:ext cx="1498600" cy="1600200"/>
                      <a:chOff x="5552629" y="1910597"/>
                      <a:chExt cx="1498600" cy="1600200"/>
                    </a:xfrm>
                  </p:grpSpPr>
                  <p:pic>
                    <p:nvPicPr>
                      <p:cNvPr id="471" name="Picture 47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72" name="Rectangle 47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0" name="Group 449"/>
                    <p:cNvGrpSpPr/>
                    <p:nvPr/>
                  </p:nvGrpSpPr>
                  <p:grpSpPr>
                    <a:xfrm>
                      <a:off x="1876912" y="695026"/>
                      <a:ext cx="1498600" cy="1600200"/>
                      <a:chOff x="5552629" y="1910597"/>
                      <a:chExt cx="1498600" cy="1600200"/>
                    </a:xfrm>
                  </p:grpSpPr>
                  <p:pic>
                    <p:nvPicPr>
                      <p:cNvPr id="469" name="Picture 46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70" name="Rectangle 46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1" name="Group 450"/>
                    <p:cNvGrpSpPr/>
                    <p:nvPr/>
                  </p:nvGrpSpPr>
                  <p:grpSpPr>
                    <a:xfrm>
                      <a:off x="3375512" y="695026"/>
                      <a:ext cx="1498600" cy="1600200"/>
                      <a:chOff x="5552629" y="1910597"/>
                      <a:chExt cx="1498600" cy="1600200"/>
                    </a:xfrm>
                  </p:grpSpPr>
                  <p:pic>
                    <p:nvPicPr>
                      <p:cNvPr id="467" name="Picture 46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8" name="Rectangle 46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2" name="Group 451"/>
                    <p:cNvGrpSpPr/>
                    <p:nvPr/>
                  </p:nvGrpSpPr>
                  <p:grpSpPr>
                    <a:xfrm>
                      <a:off x="4870509" y="695026"/>
                      <a:ext cx="1498600" cy="1600200"/>
                      <a:chOff x="5552629" y="1910597"/>
                      <a:chExt cx="1498600" cy="1600200"/>
                    </a:xfrm>
                  </p:grpSpPr>
                  <p:pic>
                    <p:nvPicPr>
                      <p:cNvPr id="465" name="Picture 46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6" name="Rectangle 46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3" name="Group 452"/>
                    <p:cNvGrpSpPr/>
                    <p:nvPr/>
                  </p:nvGrpSpPr>
                  <p:grpSpPr>
                    <a:xfrm>
                      <a:off x="6383649" y="695026"/>
                      <a:ext cx="1498600" cy="1600200"/>
                      <a:chOff x="5552629" y="1910597"/>
                      <a:chExt cx="1498600" cy="1600200"/>
                    </a:xfrm>
                  </p:grpSpPr>
                  <p:pic>
                    <p:nvPicPr>
                      <p:cNvPr id="463" name="Picture 46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4" name="Rectangle 46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4" name="Group 453"/>
                    <p:cNvGrpSpPr/>
                    <p:nvPr/>
                  </p:nvGrpSpPr>
                  <p:grpSpPr>
                    <a:xfrm>
                      <a:off x="7878646" y="695026"/>
                      <a:ext cx="1498600" cy="1600200"/>
                      <a:chOff x="5552629" y="1910597"/>
                      <a:chExt cx="1498600" cy="1600200"/>
                    </a:xfrm>
                  </p:grpSpPr>
                  <p:pic>
                    <p:nvPicPr>
                      <p:cNvPr id="461" name="Picture 46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2" name="Rectangle 46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5" name="Group 454"/>
                    <p:cNvGrpSpPr/>
                    <p:nvPr/>
                  </p:nvGrpSpPr>
                  <p:grpSpPr>
                    <a:xfrm>
                      <a:off x="9377246" y="695026"/>
                      <a:ext cx="1498600" cy="1600200"/>
                      <a:chOff x="5552629" y="1910597"/>
                      <a:chExt cx="1498600" cy="1600200"/>
                    </a:xfrm>
                  </p:grpSpPr>
                  <p:pic>
                    <p:nvPicPr>
                      <p:cNvPr id="459" name="Picture 4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0" name="Rectangle 4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6" name="Group 455"/>
                    <p:cNvGrpSpPr/>
                    <p:nvPr/>
                  </p:nvGrpSpPr>
                  <p:grpSpPr>
                    <a:xfrm>
                      <a:off x="10872243" y="695026"/>
                      <a:ext cx="1498600" cy="1600200"/>
                      <a:chOff x="5552629" y="1910597"/>
                      <a:chExt cx="1498600" cy="1600200"/>
                    </a:xfrm>
                  </p:grpSpPr>
                  <p:pic>
                    <p:nvPicPr>
                      <p:cNvPr id="457" name="Picture 4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58" name="Rectangle 4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424" name="Group 423"/>
                  <p:cNvGrpSpPr/>
                  <p:nvPr/>
                </p:nvGrpSpPr>
                <p:grpSpPr>
                  <a:xfrm>
                    <a:off x="3375085" y="696689"/>
                    <a:ext cx="2993597" cy="399565"/>
                    <a:chOff x="381915" y="695026"/>
                    <a:chExt cx="11988928" cy="1600200"/>
                  </a:xfrm>
                </p:grpSpPr>
                <p:grpSp>
                  <p:nvGrpSpPr>
                    <p:cNvPr id="425" name="Group 424"/>
                    <p:cNvGrpSpPr/>
                    <p:nvPr/>
                  </p:nvGrpSpPr>
                  <p:grpSpPr>
                    <a:xfrm>
                      <a:off x="381915" y="695026"/>
                      <a:ext cx="1498600" cy="1600200"/>
                      <a:chOff x="5552629" y="1910597"/>
                      <a:chExt cx="1498600" cy="1600200"/>
                    </a:xfrm>
                  </p:grpSpPr>
                  <p:pic>
                    <p:nvPicPr>
                      <p:cNvPr id="447" name="Picture 4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8" name="Rectangle 4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6" name="Group 425"/>
                    <p:cNvGrpSpPr/>
                    <p:nvPr/>
                  </p:nvGrpSpPr>
                  <p:grpSpPr>
                    <a:xfrm>
                      <a:off x="1876912" y="695026"/>
                      <a:ext cx="1498600" cy="1600200"/>
                      <a:chOff x="5552629" y="1910597"/>
                      <a:chExt cx="1498600" cy="1600200"/>
                    </a:xfrm>
                  </p:grpSpPr>
                  <p:pic>
                    <p:nvPicPr>
                      <p:cNvPr id="445" name="Picture 4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6" name="Rectangle 4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7" name="Group 426"/>
                    <p:cNvGrpSpPr/>
                    <p:nvPr/>
                  </p:nvGrpSpPr>
                  <p:grpSpPr>
                    <a:xfrm>
                      <a:off x="3375512" y="695026"/>
                      <a:ext cx="1498600" cy="1600200"/>
                      <a:chOff x="5552629" y="1910597"/>
                      <a:chExt cx="1498600" cy="1600200"/>
                    </a:xfrm>
                  </p:grpSpPr>
                  <p:pic>
                    <p:nvPicPr>
                      <p:cNvPr id="443" name="Picture 44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4" name="Rectangle 44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8" name="Group 427"/>
                    <p:cNvGrpSpPr/>
                    <p:nvPr/>
                  </p:nvGrpSpPr>
                  <p:grpSpPr>
                    <a:xfrm>
                      <a:off x="4870509" y="695026"/>
                      <a:ext cx="1498600" cy="1600200"/>
                      <a:chOff x="5552629" y="1910597"/>
                      <a:chExt cx="1498600" cy="1600200"/>
                    </a:xfrm>
                  </p:grpSpPr>
                  <p:pic>
                    <p:nvPicPr>
                      <p:cNvPr id="441" name="Picture 44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2" name="Rectangle 44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9" name="Group 428"/>
                    <p:cNvGrpSpPr/>
                    <p:nvPr/>
                  </p:nvGrpSpPr>
                  <p:grpSpPr>
                    <a:xfrm>
                      <a:off x="6383649" y="695026"/>
                      <a:ext cx="1498600" cy="1600200"/>
                      <a:chOff x="5552629" y="1910597"/>
                      <a:chExt cx="1498600" cy="1600200"/>
                    </a:xfrm>
                  </p:grpSpPr>
                  <p:pic>
                    <p:nvPicPr>
                      <p:cNvPr id="439" name="Picture 43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0" name="Rectangle 43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0" name="Group 429"/>
                    <p:cNvGrpSpPr/>
                    <p:nvPr/>
                  </p:nvGrpSpPr>
                  <p:grpSpPr>
                    <a:xfrm>
                      <a:off x="7878646" y="695026"/>
                      <a:ext cx="1498600" cy="1600200"/>
                      <a:chOff x="5552629" y="1910597"/>
                      <a:chExt cx="1498600" cy="1600200"/>
                    </a:xfrm>
                  </p:grpSpPr>
                  <p:pic>
                    <p:nvPicPr>
                      <p:cNvPr id="437" name="Picture 43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8" name="Rectangle 43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1" name="Group 430"/>
                    <p:cNvGrpSpPr/>
                    <p:nvPr/>
                  </p:nvGrpSpPr>
                  <p:grpSpPr>
                    <a:xfrm>
                      <a:off x="9377246" y="695026"/>
                      <a:ext cx="1498600" cy="1600200"/>
                      <a:chOff x="5552629" y="1910597"/>
                      <a:chExt cx="1498600" cy="1600200"/>
                    </a:xfrm>
                  </p:grpSpPr>
                  <p:pic>
                    <p:nvPicPr>
                      <p:cNvPr id="435" name="Picture 43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6" name="Rectangle 43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2" name="Group 431"/>
                    <p:cNvGrpSpPr/>
                    <p:nvPr/>
                  </p:nvGrpSpPr>
                  <p:grpSpPr>
                    <a:xfrm>
                      <a:off x="10872243" y="695026"/>
                      <a:ext cx="1498600" cy="1600200"/>
                      <a:chOff x="5552629" y="1910597"/>
                      <a:chExt cx="1498600" cy="1600200"/>
                    </a:xfrm>
                  </p:grpSpPr>
                  <p:pic>
                    <p:nvPicPr>
                      <p:cNvPr id="433" name="Picture 4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4" name="Rectangle 4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0" name="Group 269"/>
                <p:cNvGrpSpPr/>
                <p:nvPr/>
              </p:nvGrpSpPr>
              <p:grpSpPr>
                <a:xfrm>
                  <a:off x="381701" y="1495819"/>
                  <a:ext cx="5986767" cy="401228"/>
                  <a:chOff x="381915" y="695026"/>
                  <a:chExt cx="5986767" cy="401228"/>
                </a:xfrm>
              </p:grpSpPr>
              <p:grpSp>
                <p:nvGrpSpPr>
                  <p:cNvPr id="373" name="Group 372"/>
                  <p:cNvGrpSpPr/>
                  <p:nvPr/>
                </p:nvGrpSpPr>
                <p:grpSpPr>
                  <a:xfrm>
                    <a:off x="381915" y="695026"/>
                    <a:ext cx="2993597" cy="399565"/>
                    <a:chOff x="381915" y="695026"/>
                    <a:chExt cx="11988928" cy="1600200"/>
                  </a:xfrm>
                </p:grpSpPr>
                <p:grpSp>
                  <p:nvGrpSpPr>
                    <p:cNvPr id="399" name="Group 398"/>
                    <p:cNvGrpSpPr/>
                    <p:nvPr/>
                  </p:nvGrpSpPr>
                  <p:grpSpPr>
                    <a:xfrm>
                      <a:off x="381915" y="695026"/>
                      <a:ext cx="1498600" cy="1600200"/>
                      <a:chOff x="5552629" y="1910597"/>
                      <a:chExt cx="1498600" cy="1600200"/>
                    </a:xfrm>
                  </p:grpSpPr>
                  <p:pic>
                    <p:nvPicPr>
                      <p:cNvPr id="421" name="Picture 4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22" name="Rectangle 4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0" name="Group 399"/>
                    <p:cNvGrpSpPr/>
                    <p:nvPr/>
                  </p:nvGrpSpPr>
                  <p:grpSpPr>
                    <a:xfrm>
                      <a:off x="1876912" y="695026"/>
                      <a:ext cx="1498600" cy="1600200"/>
                      <a:chOff x="5552629" y="1910597"/>
                      <a:chExt cx="1498600" cy="1600200"/>
                    </a:xfrm>
                  </p:grpSpPr>
                  <p:pic>
                    <p:nvPicPr>
                      <p:cNvPr id="419" name="Picture 4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20" name="Rectangle 4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1" name="Group 400"/>
                    <p:cNvGrpSpPr/>
                    <p:nvPr/>
                  </p:nvGrpSpPr>
                  <p:grpSpPr>
                    <a:xfrm>
                      <a:off x="3375512" y="695026"/>
                      <a:ext cx="1498600" cy="1600200"/>
                      <a:chOff x="5552629" y="1910597"/>
                      <a:chExt cx="1498600" cy="1600200"/>
                    </a:xfrm>
                  </p:grpSpPr>
                  <p:pic>
                    <p:nvPicPr>
                      <p:cNvPr id="417" name="Picture 4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8" name="Rectangle 4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2" name="Group 401"/>
                    <p:cNvGrpSpPr/>
                    <p:nvPr/>
                  </p:nvGrpSpPr>
                  <p:grpSpPr>
                    <a:xfrm>
                      <a:off x="4870509" y="695026"/>
                      <a:ext cx="1498600" cy="1600200"/>
                      <a:chOff x="5552629" y="1910597"/>
                      <a:chExt cx="1498600" cy="1600200"/>
                    </a:xfrm>
                  </p:grpSpPr>
                  <p:pic>
                    <p:nvPicPr>
                      <p:cNvPr id="415" name="Picture 4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6" name="Rectangle 4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3" name="Group 402"/>
                    <p:cNvGrpSpPr/>
                    <p:nvPr/>
                  </p:nvGrpSpPr>
                  <p:grpSpPr>
                    <a:xfrm>
                      <a:off x="6383649" y="695026"/>
                      <a:ext cx="1498600" cy="1600200"/>
                      <a:chOff x="5552629" y="1910597"/>
                      <a:chExt cx="1498600" cy="1600200"/>
                    </a:xfrm>
                  </p:grpSpPr>
                  <p:pic>
                    <p:nvPicPr>
                      <p:cNvPr id="413" name="Picture 4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4" name="Rectangle 4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4" name="Group 403"/>
                    <p:cNvGrpSpPr/>
                    <p:nvPr/>
                  </p:nvGrpSpPr>
                  <p:grpSpPr>
                    <a:xfrm>
                      <a:off x="7878646" y="695026"/>
                      <a:ext cx="1498600" cy="1600200"/>
                      <a:chOff x="5552629" y="1910597"/>
                      <a:chExt cx="1498600" cy="1600200"/>
                    </a:xfrm>
                  </p:grpSpPr>
                  <p:pic>
                    <p:nvPicPr>
                      <p:cNvPr id="411" name="Picture 4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2" name="Rectangle 4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5" name="Group 404"/>
                    <p:cNvGrpSpPr/>
                    <p:nvPr/>
                  </p:nvGrpSpPr>
                  <p:grpSpPr>
                    <a:xfrm>
                      <a:off x="9377246" y="695026"/>
                      <a:ext cx="1498600" cy="1600200"/>
                      <a:chOff x="5552629" y="1910597"/>
                      <a:chExt cx="1498600" cy="1600200"/>
                    </a:xfrm>
                  </p:grpSpPr>
                  <p:pic>
                    <p:nvPicPr>
                      <p:cNvPr id="409" name="Picture 4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0" name="Rectangle 4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6" name="Group 405"/>
                    <p:cNvGrpSpPr/>
                    <p:nvPr/>
                  </p:nvGrpSpPr>
                  <p:grpSpPr>
                    <a:xfrm>
                      <a:off x="10872243" y="695026"/>
                      <a:ext cx="1498600" cy="1600200"/>
                      <a:chOff x="5552629" y="1910597"/>
                      <a:chExt cx="1498600" cy="1600200"/>
                    </a:xfrm>
                  </p:grpSpPr>
                  <p:pic>
                    <p:nvPicPr>
                      <p:cNvPr id="407" name="Picture 4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08" name="Rectangle 4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74" name="Group 373"/>
                  <p:cNvGrpSpPr/>
                  <p:nvPr/>
                </p:nvGrpSpPr>
                <p:grpSpPr>
                  <a:xfrm>
                    <a:off x="3375085" y="696689"/>
                    <a:ext cx="2993597" cy="399565"/>
                    <a:chOff x="381915" y="695026"/>
                    <a:chExt cx="11988928" cy="1600200"/>
                  </a:xfrm>
                </p:grpSpPr>
                <p:grpSp>
                  <p:nvGrpSpPr>
                    <p:cNvPr id="375" name="Group 374"/>
                    <p:cNvGrpSpPr/>
                    <p:nvPr/>
                  </p:nvGrpSpPr>
                  <p:grpSpPr>
                    <a:xfrm>
                      <a:off x="381915" y="695026"/>
                      <a:ext cx="1498600" cy="1600200"/>
                      <a:chOff x="5552629" y="1910597"/>
                      <a:chExt cx="1498600" cy="1600200"/>
                    </a:xfrm>
                  </p:grpSpPr>
                  <p:pic>
                    <p:nvPicPr>
                      <p:cNvPr id="397" name="Picture 3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8" name="Rectangle 3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6" name="Group 375"/>
                    <p:cNvGrpSpPr/>
                    <p:nvPr/>
                  </p:nvGrpSpPr>
                  <p:grpSpPr>
                    <a:xfrm>
                      <a:off x="1876912" y="695026"/>
                      <a:ext cx="1498600" cy="1600200"/>
                      <a:chOff x="5552629" y="1910597"/>
                      <a:chExt cx="1498600" cy="1600200"/>
                    </a:xfrm>
                  </p:grpSpPr>
                  <p:pic>
                    <p:nvPicPr>
                      <p:cNvPr id="395" name="Picture 3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6" name="Rectangle 3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7" name="Group 376"/>
                    <p:cNvGrpSpPr/>
                    <p:nvPr/>
                  </p:nvGrpSpPr>
                  <p:grpSpPr>
                    <a:xfrm>
                      <a:off x="3375512" y="695026"/>
                      <a:ext cx="1498600" cy="1600200"/>
                      <a:chOff x="5552629" y="1910597"/>
                      <a:chExt cx="1498600" cy="1600200"/>
                    </a:xfrm>
                  </p:grpSpPr>
                  <p:pic>
                    <p:nvPicPr>
                      <p:cNvPr id="393" name="Picture 3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4" name="Rectangle 3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8" name="Group 377"/>
                    <p:cNvGrpSpPr/>
                    <p:nvPr/>
                  </p:nvGrpSpPr>
                  <p:grpSpPr>
                    <a:xfrm>
                      <a:off x="4870509" y="695026"/>
                      <a:ext cx="1498600" cy="1600200"/>
                      <a:chOff x="5552629" y="1910597"/>
                      <a:chExt cx="1498600" cy="1600200"/>
                    </a:xfrm>
                  </p:grpSpPr>
                  <p:pic>
                    <p:nvPicPr>
                      <p:cNvPr id="391" name="Picture 3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2" name="Rectangle 3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9" name="Group 378"/>
                    <p:cNvGrpSpPr/>
                    <p:nvPr/>
                  </p:nvGrpSpPr>
                  <p:grpSpPr>
                    <a:xfrm>
                      <a:off x="6383649" y="695026"/>
                      <a:ext cx="1498600" cy="1600200"/>
                      <a:chOff x="5552629" y="1910597"/>
                      <a:chExt cx="1498600" cy="1600200"/>
                    </a:xfrm>
                  </p:grpSpPr>
                  <p:pic>
                    <p:nvPicPr>
                      <p:cNvPr id="389" name="Picture 3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0" name="Rectangle 3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0" name="Group 379"/>
                    <p:cNvGrpSpPr/>
                    <p:nvPr/>
                  </p:nvGrpSpPr>
                  <p:grpSpPr>
                    <a:xfrm>
                      <a:off x="7878646" y="695026"/>
                      <a:ext cx="1498600" cy="1600200"/>
                      <a:chOff x="5552629" y="1910597"/>
                      <a:chExt cx="1498600" cy="1600200"/>
                    </a:xfrm>
                  </p:grpSpPr>
                  <p:pic>
                    <p:nvPicPr>
                      <p:cNvPr id="387" name="Picture 3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8" name="Rectangle 3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1" name="Group 380"/>
                    <p:cNvGrpSpPr/>
                    <p:nvPr/>
                  </p:nvGrpSpPr>
                  <p:grpSpPr>
                    <a:xfrm>
                      <a:off x="9377246" y="695026"/>
                      <a:ext cx="1498600" cy="1600200"/>
                      <a:chOff x="5552629" y="1910597"/>
                      <a:chExt cx="1498600" cy="1600200"/>
                    </a:xfrm>
                  </p:grpSpPr>
                  <p:pic>
                    <p:nvPicPr>
                      <p:cNvPr id="385" name="Picture 3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6" name="Rectangle 3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2" name="Group 381"/>
                    <p:cNvGrpSpPr/>
                    <p:nvPr/>
                  </p:nvGrpSpPr>
                  <p:grpSpPr>
                    <a:xfrm>
                      <a:off x="10872243" y="695026"/>
                      <a:ext cx="1498600" cy="1600200"/>
                      <a:chOff x="5552629" y="1910597"/>
                      <a:chExt cx="1498600" cy="1600200"/>
                    </a:xfrm>
                  </p:grpSpPr>
                  <p:pic>
                    <p:nvPicPr>
                      <p:cNvPr id="383" name="Picture 3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4" name="Rectangle 3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1" name="Group 270"/>
                <p:cNvGrpSpPr/>
                <p:nvPr/>
              </p:nvGrpSpPr>
              <p:grpSpPr>
                <a:xfrm>
                  <a:off x="381487" y="1895384"/>
                  <a:ext cx="5986767" cy="401228"/>
                  <a:chOff x="381915" y="695026"/>
                  <a:chExt cx="5986767" cy="401228"/>
                </a:xfrm>
              </p:grpSpPr>
              <p:grpSp>
                <p:nvGrpSpPr>
                  <p:cNvPr id="323" name="Group 322"/>
                  <p:cNvGrpSpPr/>
                  <p:nvPr/>
                </p:nvGrpSpPr>
                <p:grpSpPr>
                  <a:xfrm>
                    <a:off x="381915" y="695026"/>
                    <a:ext cx="2993597" cy="399565"/>
                    <a:chOff x="381915" y="695026"/>
                    <a:chExt cx="11988928" cy="1600200"/>
                  </a:xfrm>
                </p:grpSpPr>
                <p:grpSp>
                  <p:nvGrpSpPr>
                    <p:cNvPr id="349" name="Group 348"/>
                    <p:cNvGrpSpPr/>
                    <p:nvPr/>
                  </p:nvGrpSpPr>
                  <p:grpSpPr>
                    <a:xfrm>
                      <a:off x="381915" y="695026"/>
                      <a:ext cx="1498600" cy="1600200"/>
                      <a:chOff x="5552629" y="1910597"/>
                      <a:chExt cx="1498600" cy="1600200"/>
                    </a:xfrm>
                  </p:grpSpPr>
                  <p:pic>
                    <p:nvPicPr>
                      <p:cNvPr id="371" name="Picture 37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72" name="Rectangle 37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0" name="Group 349"/>
                    <p:cNvGrpSpPr/>
                    <p:nvPr/>
                  </p:nvGrpSpPr>
                  <p:grpSpPr>
                    <a:xfrm>
                      <a:off x="1876912" y="695026"/>
                      <a:ext cx="1498600" cy="1600200"/>
                      <a:chOff x="5552629" y="1910597"/>
                      <a:chExt cx="1498600" cy="1600200"/>
                    </a:xfrm>
                  </p:grpSpPr>
                  <p:pic>
                    <p:nvPicPr>
                      <p:cNvPr id="369" name="Picture 36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70" name="Rectangle 36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1" name="Group 350"/>
                    <p:cNvGrpSpPr/>
                    <p:nvPr/>
                  </p:nvGrpSpPr>
                  <p:grpSpPr>
                    <a:xfrm>
                      <a:off x="3375512" y="695026"/>
                      <a:ext cx="1498600" cy="1600200"/>
                      <a:chOff x="5552629" y="1910597"/>
                      <a:chExt cx="1498600" cy="1600200"/>
                    </a:xfrm>
                  </p:grpSpPr>
                  <p:pic>
                    <p:nvPicPr>
                      <p:cNvPr id="367" name="Picture 36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8" name="Rectangle 36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2" name="Group 351"/>
                    <p:cNvGrpSpPr/>
                    <p:nvPr/>
                  </p:nvGrpSpPr>
                  <p:grpSpPr>
                    <a:xfrm>
                      <a:off x="4870509" y="695026"/>
                      <a:ext cx="1498600" cy="1600200"/>
                      <a:chOff x="5552629" y="1910597"/>
                      <a:chExt cx="1498600" cy="1600200"/>
                    </a:xfrm>
                  </p:grpSpPr>
                  <p:pic>
                    <p:nvPicPr>
                      <p:cNvPr id="365" name="Picture 36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6" name="Rectangle 36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3" name="Group 352"/>
                    <p:cNvGrpSpPr/>
                    <p:nvPr/>
                  </p:nvGrpSpPr>
                  <p:grpSpPr>
                    <a:xfrm>
                      <a:off x="6383649" y="695026"/>
                      <a:ext cx="1498600" cy="1600200"/>
                      <a:chOff x="5552629" y="1910597"/>
                      <a:chExt cx="1498600" cy="1600200"/>
                    </a:xfrm>
                  </p:grpSpPr>
                  <p:pic>
                    <p:nvPicPr>
                      <p:cNvPr id="363" name="Picture 36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4" name="Rectangle 36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4" name="Group 353"/>
                    <p:cNvGrpSpPr/>
                    <p:nvPr/>
                  </p:nvGrpSpPr>
                  <p:grpSpPr>
                    <a:xfrm>
                      <a:off x="7878646" y="695026"/>
                      <a:ext cx="1498600" cy="1600200"/>
                      <a:chOff x="5552629" y="1910597"/>
                      <a:chExt cx="1498600" cy="1600200"/>
                    </a:xfrm>
                  </p:grpSpPr>
                  <p:pic>
                    <p:nvPicPr>
                      <p:cNvPr id="361" name="Picture 36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2" name="Rectangle 36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5" name="Group 354"/>
                    <p:cNvGrpSpPr/>
                    <p:nvPr/>
                  </p:nvGrpSpPr>
                  <p:grpSpPr>
                    <a:xfrm>
                      <a:off x="9377246" y="695026"/>
                      <a:ext cx="1498600" cy="1600200"/>
                      <a:chOff x="5552629" y="1910597"/>
                      <a:chExt cx="1498600" cy="1600200"/>
                    </a:xfrm>
                  </p:grpSpPr>
                  <p:pic>
                    <p:nvPicPr>
                      <p:cNvPr id="359" name="Picture 3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0" name="Rectangle 3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6" name="Group 355"/>
                    <p:cNvGrpSpPr/>
                    <p:nvPr/>
                  </p:nvGrpSpPr>
                  <p:grpSpPr>
                    <a:xfrm>
                      <a:off x="10872243" y="695026"/>
                      <a:ext cx="1498600" cy="1600200"/>
                      <a:chOff x="5552629" y="1910597"/>
                      <a:chExt cx="1498600" cy="1600200"/>
                    </a:xfrm>
                  </p:grpSpPr>
                  <p:pic>
                    <p:nvPicPr>
                      <p:cNvPr id="357" name="Picture 3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58" name="Rectangle 3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24" name="Group 323"/>
                  <p:cNvGrpSpPr/>
                  <p:nvPr/>
                </p:nvGrpSpPr>
                <p:grpSpPr>
                  <a:xfrm>
                    <a:off x="3375085" y="696689"/>
                    <a:ext cx="2993597" cy="399565"/>
                    <a:chOff x="381915" y="695026"/>
                    <a:chExt cx="11988928" cy="1600200"/>
                  </a:xfrm>
                </p:grpSpPr>
                <p:grpSp>
                  <p:nvGrpSpPr>
                    <p:cNvPr id="325" name="Group 324"/>
                    <p:cNvGrpSpPr/>
                    <p:nvPr/>
                  </p:nvGrpSpPr>
                  <p:grpSpPr>
                    <a:xfrm>
                      <a:off x="381915" y="695026"/>
                      <a:ext cx="1498600" cy="1600200"/>
                      <a:chOff x="5552629" y="1910597"/>
                      <a:chExt cx="1498600" cy="1600200"/>
                    </a:xfrm>
                  </p:grpSpPr>
                  <p:pic>
                    <p:nvPicPr>
                      <p:cNvPr id="347" name="Picture 3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8" name="Rectangle 3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6" name="Group 325"/>
                    <p:cNvGrpSpPr/>
                    <p:nvPr/>
                  </p:nvGrpSpPr>
                  <p:grpSpPr>
                    <a:xfrm>
                      <a:off x="1876912" y="695026"/>
                      <a:ext cx="1498600" cy="1600200"/>
                      <a:chOff x="5552629" y="1910597"/>
                      <a:chExt cx="1498600" cy="1600200"/>
                    </a:xfrm>
                  </p:grpSpPr>
                  <p:pic>
                    <p:nvPicPr>
                      <p:cNvPr id="345" name="Picture 3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6" name="Rectangle 3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7" name="Group 326"/>
                    <p:cNvGrpSpPr/>
                    <p:nvPr/>
                  </p:nvGrpSpPr>
                  <p:grpSpPr>
                    <a:xfrm>
                      <a:off x="3375512" y="695026"/>
                      <a:ext cx="1498600" cy="1600200"/>
                      <a:chOff x="5552629" y="1910597"/>
                      <a:chExt cx="1498600" cy="1600200"/>
                    </a:xfrm>
                  </p:grpSpPr>
                  <p:pic>
                    <p:nvPicPr>
                      <p:cNvPr id="343" name="Picture 34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4" name="Rectangle 34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8" name="Group 327"/>
                    <p:cNvGrpSpPr/>
                    <p:nvPr/>
                  </p:nvGrpSpPr>
                  <p:grpSpPr>
                    <a:xfrm>
                      <a:off x="4870509" y="695026"/>
                      <a:ext cx="1498600" cy="1600200"/>
                      <a:chOff x="5552629" y="1910597"/>
                      <a:chExt cx="1498600" cy="1600200"/>
                    </a:xfrm>
                  </p:grpSpPr>
                  <p:pic>
                    <p:nvPicPr>
                      <p:cNvPr id="341" name="Picture 34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2" name="Rectangle 34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9" name="Group 328"/>
                    <p:cNvGrpSpPr/>
                    <p:nvPr/>
                  </p:nvGrpSpPr>
                  <p:grpSpPr>
                    <a:xfrm>
                      <a:off x="6383649" y="695026"/>
                      <a:ext cx="1498600" cy="1600200"/>
                      <a:chOff x="5552629" y="1910597"/>
                      <a:chExt cx="1498600" cy="1600200"/>
                    </a:xfrm>
                  </p:grpSpPr>
                  <p:pic>
                    <p:nvPicPr>
                      <p:cNvPr id="339" name="Picture 33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0" name="Rectangle 33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0" name="Group 329"/>
                    <p:cNvGrpSpPr/>
                    <p:nvPr/>
                  </p:nvGrpSpPr>
                  <p:grpSpPr>
                    <a:xfrm>
                      <a:off x="7878646" y="695026"/>
                      <a:ext cx="1498600" cy="1600200"/>
                      <a:chOff x="5552629" y="1910597"/>
                      <a:chExt cx="1498600" cy="1600200"/>
                    </a:xfrm>
                  </p:grpSpPr>
                  <p:pic>
                    <p:nvPicPr>
                      <p:cNvPr id="337" name="Picture 33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8" name="Rectangle 33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1" name="Group 330"/>
                    <p:cNvGrpSpPr/>
                    <p:nvPr/>
                  </p:nvGrpSpPr>
                  <p:grpSpPr>
                    <a:xfrm>
                      <a:off x="9377246" y="695026"/>
                      <a:ext cx="1498600" cy="1600200"/>
                      <a:chOff x="5552629" y="1910597"/>
                      <a:chExt cx="1498600" cy="1600200"/>
                    </a:xfrm>
                  </p:grpSpPr>
                  <p:pic>
                    <p:nvPicPr>
                      <p:cNvPr id="335" name="Picture 33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6" name="Rectangle 33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2" name="Group 331"/>
                    <p:cNvGrpSpPr/>
                    <p:nvPr/>
                  </p:nvGrpSpPr>
                  <p:grpSpPr>
                    <a:xfrm>
                      <a:off x="10872243" y="695026"/>
                      <a:ext cx="1498600" cy="1600200"/>
                      <a:chOff x="5552629" y="1910597"/>
                      <a:chExt cx="1498600" cy="1600200"/>
                    </a:xfrm>
                  </p:grpSpPr>
                  <p:pic>
                    <p:nvPicPr>
                      <p:cNvPr id="333" name="Picture 3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4" name="Rectangle 3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2" name="Group 271"/>
                <p:cNvGrpSpPr/>
                <p:nvPr/>
              </p:nvGrpSpPr>
              <p:grpSpPr>
                <a:xfrm>
                  <a:off x="381273" y="2294949"/>
                  <a:ext cx="5986767" cy="401228"/>
                  <a:chOff x="381915" y="695026"/>
                  <a:chExt cx="5986767" cy="401228"/>
                </a:xfrm>
              </p:grpSpPr>
              <p:grpSp>
                <p:nvGrpSpPr>
                  <p:cNvPr id="273" name="Group 272"/>
                  <p:cNvGrpSpPr/>
                  <p:nvPr/>
                </p:nvGrpSpPr>
                <p:grpSpPr>
                  <a:xfrm>
                    <a:off x="381915" y="695026"/>
                    <a:ext cx="2993597" cy="399565"/>
                    <a:chOff x="381915" y="695026"/>
                    <a:chExt cx="11988928" cy="1600200"/>
                  </a:xfrm>
                </p:grpSpPr>
                <p:grpSp>
                  <p:nvGrpSpPr>
                    <p:cNvPr id="299" name="Group 298"/>
                    <p:cNvGrpSpPr/>
                    <p:nvPr/>
                  </p:nvGrpSpPr>
                  <p:grpSpPr>
                    <a:xfrm>
                      <a:off x="381915" y="695026"/>
                      <a:ext cx="1498600" cy="1600200"/>
                      <a:chOff x="5552629" y="1910597"/>
                      <a:chExt cx="1498600" cy="1600200"/>
                    </a:xfrm>
                  </p:grpSpPr>
                  <p:pic>
                    <p:nvPicPr>
                      <p:cNvPr id="321" name="Picture 3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22" name="Rectangle 3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0" name="Group 299"/>
                    <p:cNvGrpSpPr/>
                    <p:nvPr/>
                  </p:nvGrpSpPr>
                  <p:grpSpPr>
                    <a:xfrm>
                      <a:off x="1876912" y="695026"/>
                      <a:ext cx="1498600" cy="1600200"/>
                      <a:chOff x="5552629" y="1910597"/>
                      <a:chExt cx="1498600" cy="1600200"/>
                    </a:xfrm>
                  </p:grpSpPr>
                  <p:pic>
                    <p:nvPicPr>
                      <p:cNvPr id="319" name="Picture 3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20" name="Rectangle 3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1" name="Group 300"/>
                    <p:cNvGrpSpPr/>
                    <p:nvPr/>
                  </p:nvGrpSpPr>
                  <p:grpSpPr>
                    <a:xfrm>
                      <a:off x="3375512" y="695026"/>
                      <a:ext cx="1498600" cy="1600200"/>
                      <a:chOff x="5552629" y="1910597"/>
                      <a:chExt cx="1498600" cy="1600200"/>
                    </a:xfrm>
                  </p:grpSpPr>
                  <p:pic>
                    <p:nvPicPr>
                      <p:cNvPr id="317" name="Picture 3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8" name="Rectangle 3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2" name="Group 301"/>
                    <p:cNvGrpSpPr/>
                    <p:nvPr/>
                  </p:nvGrpSpPr>
                  <p:grpSpPr>
                    <a:xfrm>
                      <a:off x="4870509" y="695026"/>
                      <a:ext cx="1498600" cy="1600200"/>
                      <a:chOff x="5552629" y="1910597"/>
                      <a:chExt cx="1498600" cy="1600200"/>
                    </a:xfrm>
                  </p:grpSpPr>
                  <p:pic>
                    <p:nvPicPr>
                      <p:cNvPr id="315" name="Picture 3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6" name="Rectangle 3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3" name="Group 302"/>
                    <p:cNvGrpSpPr/>
                    <p:nvPr/>
                  </p:nvGrpSpPr>
                  <p:grpSpPr>
                    <a:xfrm>
                      <a:off x="6383649" y="695026"/>
                      <a:ext cx="1498600" cy="1600200"/>
                      <a:chOff x="5552629" y="1910597"/>
                      <a:chExt cx="1498600" cy="1600200"/>
                    </a:xfrm>
                  </p:grpSpPr>
                  <p:pic>
                    <p:nvPicPr>
                      <p:cNvPr id="313" name="Picture 3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4" name="Rectangle 3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4" name="Group 303"/>
                    <p:cNvGrpSpPr/>
                    <p:nvPr/>
                  </p:nvGrpSpPr>
                  <p:grpSpPr>
                    <a:xfrm>
                      <a:off x="7878646" y="695026"/>
                      <a:ext cx="1498600" cy="1600200"/>
                      <a:chOff x="5552629" y="1910597"/>
                      <a:chExt cx="1498600" cy="1600200"/>
                    </a:xfrm>
                  </p:grpSpPr>
                  <p:pic>
                    <p:nvPicPr>
                      <p:cNvPr id="311" name="Picture 3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2" name="Rectangle 3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5" name="Group 304"/>
                    <p:cNvGrpSpPr/>
                    <p:nvPr/>
                  </p:nvGrpSpPr>
                  <p:grpSpPr>
                    <a:xfrm>
                      <a:off x="9377246" y="695026"/>
                      <a:ext cx="1498600" cy="1600200"/>
                      <a:chOff x="5552629" y="1910597"/>
                      <a:chExt cx="1498600" cy="1600200"/>
                    </a:xfrm>
                  </p:grpSpPr>
                  <p:pic>
                    <p:nvPicPr>
                      <p:cNvPr id="309" name="Picture 3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0" name="Rectangle 3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6" name="Group 305"/>
                    <p:cNvGrpSpPr/>
                    <p:nvPr/>
                  </p:nvGrpSpPr>
                  <p:grpSpPr>
                    <a:xfrm>
                      <a:off x="10872243" y="695026"/>
                      <a:ext cx="1498600" cy="1600200"/>
                      <a:chOff x="5552629" y="1910597"/>
                      <a:chExt cx="1498600" cy="1600200"/>
                    </a:xfrm>
                  </p:grpSpPr>
                  <p:pic>
                    <p:nvPicPr>
                      <p:cNvPr id="307" name="Picture 3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08" name="Rectangle 3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274" name="Group 273"/>
                  <p:cNvGrpSpPr/>
                  <p:nvPr/>
                </p:nvGrpSpPr>
                <p:grpSpPr>
                  <a:xfrm>
                    <a:off x="3375085" y="696689"/>
                    <a:ext cx="2993597" cy="399565"/>
                    <a:chOff x="381915" y="695026"/>
                    <a:chExt cx="11988928" cy="1600200"/>
                  </a:xfrm>
                </p:grpSpPr>
                <p:grpSp>
                  <p:nvGrpSpPr>
                    <p:cNvPr id="275" name="Group 274"/>
                    <p:cNvGrpSpPr/>
                    <p:nvPr/>
                  </p:nvGrpSpPr>
                  <p:grpSpPr>
                    <a:xfrm>
                      <a:off x="381915" y="695026"/>
                      <a:ext cx="1498600" cy="1600200"/>
                      <a:chOff x="5552629" y="1910597"/>
                      <a:chExt cx="1498600" cy="1600200"/>
                    </a:xfrm>
                  </p:grpSpPr>
                  <p:pic>
                    <p:nvPicPr>
                      <p:cNvPr id="297" name="Picture 2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8" name="Rectangle 2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6" name="Group 275"/>
                    <p:cNvGrpSpPr/>
                    <p:nvPr/>
                  </p:nvGrpSpPr>
                  <p:grpSpPr>
                    <a:xfrm>
                      <a:off x="1876912" y="695026"/>
                      <a:ext cx="1498600" cy="1600200"/>
                      <a:chOff x="5552629" y="1910597"/>
                      <a:chExt cx="1498600" cy="1600200"/>
                    </a:xfrm>
                  </p:grpSpPr>
                  <p:pic>
                    <p:nvPicPr>
                      <p:cNvPr id="295" name="Picture 2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6" name="Rectangle 2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7" name="Group 276"/>
                    <p:cNvGrpSpPr/>
                    <p:nvPr/>
                  </p:nvGrpSpPr>
                  <p:grpSpPr>
                    <a:xfrm>
                      <a:off x="3375512" y="695026"/>
                      <a:ext cx="1498600" cy="1600200"/>
                      <a:chOff x="5552629" y="1910597"/>
                      <a:chExt cx="1498600" cy="1600200"/>
                    </a:xfrm>
                  </p:grpSpPr>
                  <p:pic>
                    <p:nvPicPr>
                      <p:cNvPr id="293" name="Picture 2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4" name="Rectangle 2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8" name="Group 277"/>
                    <p:cNvGrpSpPr/>
                    <p:nvPr/>
                  </p:nvGrpSpPr>
                  <p:grpSpPr>
                    <a:xfrm>
                      <a:off x="4870509" y="695026"/>
                      <a:ext cx="1498600" cy="1600200"/>
                      <a:chOff x="5552629" y="1910597"/>
                      <a:chExt cx="1498600" cy="1600200"/>
                    </a:xfrm>
                  </p:grpSpPr>
                  <p:pic>
                    <p:nvPicPr>
                      <p:cNvPr id="291" name="Picture 2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2" name="Rectangle 2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9" name="Group 278"/>
                    <p:cNvGrpSpPr/>
                    <p:nvPr/>
                  </p:nvGrpSpPr>
                  <p:grpSpPr>
                    <a:xfrm>
                      <a:off x="6383649" y="695026"/>
                      <a:ext cx="1498600" cy="1600200"/>
                      <a:chOff x="5552629" y="1910597"/>
                      <a:chExt cx="1498600" cy="1600200"/>
                    </a:xfrm>
                  </p:grpSpPr>
                  <p:pic>
                    <p:nvPicPr>
                      <p:cNvPr id="289" name="Picture 2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0" name="Rectangle 2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0" name="Group 279"/>
                    <p:cNvGrpSpPr/>
                    <p:nvPr/>
                  </p:nvGrpSpPr>
                  <p:grpSpPr>
                    <a:xfrm>
                      <a:off x="7878646" y="695026"/>
                      <a:ext cx="1498600" cy="1600200"/>
                      <a:chOff x="5552629" y="1910597"/>
                      <a:chExt cx="1498600" cy="1600200"/>
                    </a:xfrm>
                  </p:grpSpPr>
                  <p:pic>
                    <p:nvPicPr>
                      <p:cNvPr id="287" name="Picture 2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8" name="Rectangle 2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1" name="Group 280"/>
                    <p:cNvGrpSpPr/>
                    <p:nvPr/>
                  </p:nvGrpSpPr>
                  <p:grpSpPr>
                    <a:xfrm>
                      <a:off x="9377246" y="695026"/>
                      <a:ext cx="1498600" cy="1600200"/>
                      <a:chOff x="5552629" y="1910597"/>
                      <a:chExt cx="1498600" cy="1600200"/>
                    </a:xfrm>
                  </p:grpSpPr>
                  <p:pic>
                    <p:nvPicPr>
                      <p:cNvPr id="285" name="Picture 2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6" name="Rectangle 2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2" name="Group 281"/>
                    <p:cNvGrpSpPr/>
                    <p:nvPr/>
                  </p:nvGrpSpPr>
                  <p:grpSpPr>
                    <a:xfrm>
                      <a:off x="10872243" y="695026"/>
                      <a:ext cx="1498600" cy="1600200"/>
                      <a:chOff x="5552629" y="1910597"/>
                      <a:chExt cx="1498600" cy="1600200"/>
                    </a:xfrm>
                  </p:grpSpPr>
                  <p:pic>
                    <p:nvPicPr>
                      <p:cNvPr id="283" name="Picture 2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4" name="Rectangle 2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nvGrpSpPr>
              <p:cNvPr id="524" name="Group 523"/>
              <p:cNvGrpSpPr/>
              <p:nvPr/>
            </p:nvGrpSpPr>
            <p:grpSpPr>
              <a:xfrm>
                <a:off x="379563" y="4681076"/>
                <a:ext cx="5987622" cy="2001151"/>
                <a:chOff x="381273" y="695026"/>
                <a:chExt cx="5987622" cy="2001151"/>
              </a:xfrm>
            </p:grpSpPr>
            <p:grpSp>
              <p:nvGrpSpPr>
                <p:cNvPr id="525" name="Group 524"/>
                <p:cNvGrpSpPr/>
                <p:nvPr/>
              </p:nvGrpSpPr>
              <p:grpSpPr>
                <a:xfrm>
                  <a:off x="381915" y="695026"/>
                  <a:ext cx="5986767" cy="401228"/>
                  <a:chOff x="381915" y="695026"/>
                  <a:chExt cx="5986767" cy="401228"/>
                </a:xfrm>
              </p:grpSpPr>
              <p:grpSp>
                <p:nvGrpSpPr>
                  <p:cNvPr id="730" name="Group 729"/>
                  <p:cNvGrpSpPr/>
                  <p:nvPr/>
                </p:nvGrpSpPr>
                <p:grpSpPr>
                  <a:xfrm>
                    <a:off x="381915" y="695026"/>
                    <a:ext cx="2993597" cy="399565"/>
                    <a:chOff x="381915" y="695026"/>
                    <a:chExt cx="11988928" cy="1600200"/>
                  </a:xfrm>
                </p:grpSpPr>
                <p:grpSp>
                  <p:nvGrpSpPr>
                    <p:cNvPr id="756" name="Group 755"/>
                    <p:cNvGrpSpPr/>
                    <p:nvPr/>
                  </p:nvGrpSpPr>
                  <p:grpSpPr>
                    <a:xfrm>
                      <a:off x="381915" y="695026"/>
                      <a:ext cx="1498600" cy="1600200"/>
                      <a:chOff x="5552629" y="1910597"/>
                      <a:chExt cx="1498600" cy="1600200"/>
                    </a:xfrm>
                  </p:grpSpPr>
                  <p:pic>
                    <p:nvPicPr>
                      <p:cNvPr id="778" name="Picture 7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9" name="Rectangle 7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7" name="Group 756"/>
                    <p:cNvGrpSpPr/>
                    <p:nvPr/>
                  </p:nvGrpSpPr>
                  <p:grpSpPr>
                    <a:xfrm>
                      <a:off x="1876912" y="695026"/>
                      <a:ext cx="1498600" cy="1600200"/>
                      <a:chOff x="5552629" y="1910597"/>
                      <a:chExt cx="1498600" cy="1600200"/>
                    </a:xfrm>
                  </p:grpSpPr>
                  <p:pic>
                    <p:nvPicPr>
                      <p:cNvPr id="776" name="Picture 7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7" name="Rectangle 7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8" name="Group 757"/>
                    <p:cNvGrpSpPr/>
                    <p:nvPr/>
                  </p:nvGrpSpPr>
                  <p:grpSpPr>
                    <a:xfrm>
                      <a:off x="3375512" y="695026"/>
                      <a:ext cx="1498600" cy="1600200"/>
                      <a:chOff x="5552629" y="1910597"/>
                      <a:chExt cx="1498600" cy="1600200"/>
                    </a:xfrm>
                  </p:grpSpPr>
                  <p:pic>
                    <p:nvPicPr>
                      <p:cNvPr id="774" name="Picture 7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5" name="Rectangle 7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9" name="Group 758"/>
                    <p:cNvGrpSpPr/>
                    <p:nvPr/>
                  </p:nvGrpSpPr>
                  <p:grpSpPr>
                    <a:xfrm>
                      <a:off x="4870509" y="695026"/>
                      <a:ext cx="1498600" cy="1600200"/>
                      <a:chOff x="5552629" y="1910597"/>
                      <a:chExt cx="1498600" cy="1600200"/>
                    </a:xfrm>
                  </p:grpSpPr>
                  <p:pic>
                    <p:nvPicPr>
                      <p:cNvPr id="772" name="Picture 7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3" name="Rectangle 7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0" name="Group 759"/>
                    <p:cNvGrpSpPr/>
                    <p:nvPr/>
                  </p:nvGrpSpPr>
                  <p:grpSpPr>
                    <a:xfrm>
                      <a:off x="6383649" y="695026"/>
                      <a:ext cx="1498600" cy="1600200"/>
                      <a:chOff x="5552629" y="1910597"/>
                      <a:chExt cx="1498600" cy="1600200"/>
                    </a:xfrm>
                  </p:grpSpPr>
                  <p:pic>
                    <p:nvPicPr>
                      <p:cNvPr id="770" name="Picture 7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1" name="Rectangle 7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1" name="Group 760"/>
                    <p:cNvGrpSpPr/>
                    <p:nvPr/>
                  </p:nvGrpSpPr>
                  <p:grpSpPr>
                    <a:xfrm>
                      <a:off x="7878646" y="695026"/>
                      <a:ext cx="1498600" cy="1600200"/>
                      <a:chOff x="5552629" y="1910597"/>
                      <a:chExt cx="1498600" cy="1600200"/>
                    </a:xfrm>
                  </p:grpSpPr>
                  <p:pic>
                    <p:nvPicPr>
                      <p:cNvPr id="768" name="Picture 7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9" name="Rectangle 7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2" name="Group 761"/>
                    <p:cNvGrpSpPr/>
                    <p:nvPr/>
                  </p:nvGrpSpPr>
                  <p:grpSpPr>
                    <a:xfrm>
                      <a:off x="9377246" y="695026"/>
                      <a:ext cx="1498600" cy="1600200"/>
                      <a:chOff x="5552629" y="1910597"/>
                      <a:chExt cx="1498600" cy="1600200"/>
                    </a:xfrm>
                  </p:grpSpPr>
                  <p:pic>
                    <p:nvPicPr>
                      <p:cNvPr id="766" name="Picture 7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7" name="Rectangle 7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3" name="Group 762"/>
                    <p:cNvGrpSpPr/>
                    <p:nvPr/>
                  </p:nvGrpSpPr>
                  <p:grpSpPr>
                    <a:xfrm>
                      <a:off x="10872243" y="695026"/>
                      <a:ext cx="1498600" cy="1600200"/>
                      <a:chOff x="5552629" y="1910597"/>
                      <a:chExt cx="1498600" cy="1600200"/>
                    </a:xfrm>
                  </p:grpSpPr>
                  <p:pic>
                    <p:nvPicPr>
                      <p:cNvPr id="764" name="Picture 7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5" name="Rectangle 7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731" name="Group 730"/>
                  <p:cNvGrpSpPr/>
                  <p:nvPr/>
                </p:nvGrpSpPr>
                <p:grpSpPr>
                  <a:xfrm>
                    <a:off x="3375085" y="696689"/>
                    <a:ext cx="2993597" cy="399565"/>
                    <a:chOff x="381915" y="695026"/>
                    <a:chExt cx="11988928" cy="1600200"/>
                  </a:xfrm>
                </p:grpSpPr>
                <p:grpSp>
                  <p:nvGrpSpPr>
                    <p:cNvPr id="732" name="Group 731"/>
                    <p:cNvGrpSpPr/>
                    <p:nvPr/>
                  </p:nvGrpSpPr>
                  <p:grpSpPr>
                    <a:xfrm>
                      <a:off x="381915" y="695026"/>
                      <a:ext cx="1498600" cy="1600200"/>
                      <a:chOff x="5552629" y="1910597"/>
                      <a:chExt cx="1498600" cy="1600200"/>
                    </a:xfrm>
                  </p:grpSpPr>
                  <p:pic>
                    <p:nvPicPr>
                      <p:cNvPr id="754" name="Picture 7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5" name="Rectangle 7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3" name="Group 732"/>
                    <p:cNvGrpSpPr/>
                    <p:nvPr/>
                  </p:nvGrpSpPr>
                  <p:grpSpPr>
                    <a:xfrm>
                      <a:off x="1876912" y="695026"/>
                      <a:ext cx="1498600" cy="1600200"/>
                      <a:chOff x="5552629" y="1910597"/>
                      <a:chExt cx="1498600" cy="1600200"/>
                    </a:xfrm>
                  </p:grpSpPr>
                  <p:pic>
                    <p:nvPicPr>
                      <p:cNvPr id="752" name="Picture 7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3" name="Rectangle 7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4" name="Group 733"/>
                    <p:cNvGrpSpPr/>
                    <p:nvPr/>
                  </p:nvGrpSpPr>
                  <p:grpSpPr>
                    <a:xfrm>
                      <a:off x="3375512" y="695026"/>
                      <a:ext cx="1498600" cy="1600200"/>
                      <a:chOff x="5552629" y="1910597"/>
                      <a:chExt cx="1498600" cy="1600200"/>
                    </a:xfrm>
                  </p:grpSpPr>
                  <p:pic>
                    <p:nvPicPr>
                      <p:cNvPr id="750" name="Picture 7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1" name="Rectangle 7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5" name="Group 734"/>
                    <p:cNvGrpSpPr/>
                    <p:nvPr/>
                  </p:nvGrpSpPr>
                  <p:grpSpPr>
                    <a:xfrm>
                      <a:off x="4870509" y="695026"/>
                      <a:ext cx="1498600" cy="1600200"/>
                      <a:chOff x="5552629" y="1910597"/>
                      <a:chExt cx="1498600" cy="1600200"/>
                    </a:xfrm>
                  </p:grpSpPr>
                  <p:pic>
                    <p:nvPicPr>
                      <p:cNvPr id="748" name="Picture 7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9" name="Rectangle 7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6" name="Group 735"/>
                    <p:cNvGrpSpPr/>
                    <p:nvPr/>
                  </p:nvGrpSpPr>
                  <p:grpSpPr>
                    <a:xfrm>
                      <a:off x="6383649" y="695026"/>
                      <a:ext cx="1498600" cy="1600200"/>
                      <a:chOff x="5552629" y="1910597"/>
                      <a:chExt cx="1498600" cy="1600200"/>
                    </a:xfrm>
                  </p:grpSpPr>
                  <p:pic>
                    <p:nvPicPr>
                      <p:cNvPr id="746" name="Picture 7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7" name="Rectangle 7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7" name="Group 736"/>
                    <p:cNvGrpSpPr/>
                    <p:nvPr/>
                  </p:nvGrpSpPr>
                  <p:grpSpPr>
                    <a:xfrm>
                      <a:off x="7878646" y="695026"/>
                      <a:ext cx="1498600" cy="1600200"/>
                      <a:chOff x="5552629" y="1910597"/>
                      <a:chExt cx="1498600" cy="1600200"/>
                    </a:xfrm>
                  </p:grpSpPr>
                  <p:pic>
                    <p:nvPicPr>
                      <p:cNvPr id="744" name="Picture 7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5" name="Rectangle 7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8" name="Group 737"/>
                    <p:cNvGrpSpPr/>
                    <p:nvPr/>
                  </p:nvGrpSpPr>
                  <p:grpSpPr>
                    <a:xfrm>
                      <a:off x="9377246" y="695026"/>
                      <a:ext cx="1498600" cy="1600200"/>
                      <a:chOff x="5552629" y="1910597"/>
                      <a:chExt cx="1498600" cy="1600200"/>
                    </a:xfrm>
                  </p:grpSpPr>
                  <p:pic>
                    <p:nvPicPr>
                      <p:cNvPr id="742" name="Picture 7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3" name="Rectangle 7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9" name="Group 738"/>
                    <p:cNvGrpSpPr/>
                    <p:nvPr/>
                  </p:nvGrpSpPr>
                  <p:grpSpPr>
                    <a:xfrm>
                      <a:off x="10872243" y="695026"/>
                      <a:ext cx="1498600" cy="1600200"/>
                      <a:chOff x="5552629" y="1910597"/>
                      <a:chExt cx="1498600" cy="1600200"/>
                    </a:xfrm>
                  </p:grpSpPr>
                  <p:pic>
                    <p:nvPicPr>
                      <p:cNvPr id="740" name="Picture 7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1" name="Rectangle 7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6" name="Group 525"/>
                <p:cNvGrpSpPr/>
                <p:nvPr/>
              </p:nvGrpSpPr>
              <p:grpSpPr>
                <a:xfrm>
                  <a:off x="382128" y="1094591"/>
                  <a:ext cx="5986767" cy="401228"/>
                  <a:chOff x="381915" y="695026"/>
                  <a:chExt cx="5986767" cy="401228"/>
                </a:xfrm>
              </p:grpSpPr>
              <p:grpSp>
                <p:nvGrpSpPr>
                  <p:cNvPr id="680" name="Group 679"/>
                  <p:cNvGrpSpPr/>
                  <p:nvPr/>
                </p:nvGrpSpPr>
                <p:grpSpPr>
                  <a:xfrm>
                    <a:off x="381915" y="695026"/>
                    <a:ext cx="2993597" cy="399565"/>
                    <a:chOff x="381915" y="695026"/>
                    <a:chExt cx="11988928" cy="1600200"/>
                  </a:xfrm>
                </p:grpSpPr>
                <p:grpSp>
                  <p:nvGrpSpPr>
                    <p:cNvPr id="706" name="Group 705"/>
                    <p:cNvGrpSpPr/>
                    <p:nvPr/>
                  </p:nvGrpSpPr>
                  <p:grpSpPr>
                    <a:xfrm>
                      <a:off x="381915" y="695026"/>
                      <a:ext cx="1498600" cy="1600200"/>
                      <a:chOff x="5552629" y="1910597"/>
                      <a:chExt cx="1498600" cy="1600200"/>
                    </a:xfrm>
                  </p:grpSpPr>
                  <p:pic>
                    <p:nvPicPr>
                      <p:cNvPr id="728" name="Picture 7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9" name="Rectangle 7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7" name="Group 706"/>
                    <p:cNvGrpSpPr/>
                    <p:nvPr/>
                  </p:nvGrpSpPr>
                  <p:grpSpPr>
                    <a:xfrm>
                      <a:off x="1876912" y="695026"/>
                      <a:ext cx="1498600" cy="1600200"/>
                      <a:chOff x="5552629" y="1910597"/>
                      <a:chExt cx="1498600" cy="1600200"/>
                    </a:xfrm>
                  </p:grpSpPr>
                  <p:pic>
                    <p:nvPicPr>
                      <p:cNvPr id="726" name="Picture 7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7" name="Rectangle 7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8" name="Group 707"/>
                    <p:cNvGrpSpPr/>
                    <p:nvPr/>
                  </p:nvGrpSpPr>
                  <p:grpSpPr>
                    <a:xfrm>
                      <a:off x="3375512" y="695026"/>
                      <a:ext cx="1498600" cy="1600200"/>
                      <a:chOff x="5552629" y="1910597"/>
                      <a:chExt cx="1498600" cy="1600200"/>
                    </a:xfrm>
                  </p:grpSpPr>
                  <p:pic>
                    <p:nvPicPr>
                      <p:cNvPr id="724" name="Picture 7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5" name="Rectangle 7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9" name="Group 708"/>
                    <p:cNvGrpSpPr/>
                    <p:nvPr/>
                  </p:nvGrpSpPr>
                  <p:grpSpPr>
                    <a:xfrm>
                      <a:off x="4870509" y="695026"/>
                      <a:ext cx="1498600" cy="1600200"/>
                      <a:chOff x="5552629" y="1910597"/>
                      <a:chExt cx="1498600" cy="1600200"/>
                    </a:xfrm>
                  </p:grpSpPr>
                  <p:pic>
                    <p:nvPicPr>
                      <p:cNvPr id="722" name="Picture 72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3" name="Rectangle 72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0" name="Group 709"/>
                    <p:cNvGrpSpPr/>
                    <p:nvPr/>
                  </p:nvGrpSpPr>
                  <p:grpSpPr>
                    <a:xfrm>
                      <a:off x="6383649" y="695026"/>
                      <a:ext cx="1498600" cy="1600200"/>
                      <a:chOff x="5552629" y="1910597"/>
                      <a:chExt cx="1498600" cy="1600200"/>
                    </a:xfrm>
                  </p:grpSpPr>
                  <p:pic>
                    <p:nvPicPr>
                      <p:cNvPr id="720" name="Picture 71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1" name="Rectangle 72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1" name="Group 710"/>
                    <p:cNvGrpSpPr/>
                    <p:nvPr/>
                  </p:nvGrpSpPr>
                  <p:grpSpPr>
                    <a:xfrm>
                      <a:off x="7878646" y="695026"/>
                      <a:ext cx="1498600" cy="1600200"/>
                      <a:chOff x="5552629" y="1910597"/>
                      <a:chExt cx="1498600" cy="1600200"/>
                    </a:xfrm>
                  </p:grpSpPr>
                  <p:pic>
                    <p:nvPicPr>
                      <p:cNvPr id="718" name="Picture 7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9" name="Rectangle 7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2" name="Group 711"/>
                    <p:cNvGrpSpPr/>
                    <p:nvPr/>
                  </p:nvGrpSpPr>
                  <p:grpSpPr>
                    <a:xfrm>
                      <a:off x="9377246" y="695026"/>
                      <a:ext cx="1498600" cy="1600200"/>
                      <a:chOff x="5552629" y="1910597"/>
                      <a:chExt cx="1498600" cy="1600200"/>
                    </a:xfrm>
                  </p:grpSpPr>
                  <p:pic>
                    <p:nvPicPr>
                      <p:cNvPr id="716" name="Picture 71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7" name="Rectangle 71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3" name="Group 712"/>
                    <p:cNvGrpSpPr/>
                    <p:nvPr/>
                  </p:nvGrpSpPr>
                  <p:grpSpPr>
                    <a:xfrm>
                      <a:off x="10872243" y="695026"/>
                      <a:ext cx="1498600" cy="1600200"/>
                      <a:chOff x="5552629" y="1910597"/>
                      <a:chExt cx="1498600" cy="1600200"/>
                    </a:xfrm>
                  </p:grpSpPr>
                  <p:pic>
                    <p:nvPicPr>
                      <p:cNvPr id="714" name="Picture 71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5" name="Rectangle 71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81" name="Group 680"/>
                  <p:cNvGrpSpPr/>
                  <p:nvPr/>
                </p:nvGrpSpPr>
                <p:grpSpPr>
                  <a:xfrm>
                    <a:off x="3375085" y="696689"/>
                    <a:ext cx="2993597" cy="399565"/>
                    <a:chOff x="381915" y="695026"/>
                    <a:chExt cx="11988928" cy="1600200"/>
                  </a:xfrm>
                </p:grpSpPr>
                <p:grpSp>
                  <p:nvGrpSpPr>
                    <p:cNvPr id="682" name="Group 681"/>
                    <p:cNvGrpSpPr/>
                    <p:nvPr/>
                  </p:nvGrpSpPr>
                  <p:grpSpPr>
                    <a:xfrm>
                      <a:off x="381915" y="695026"/>
                      <a:ext cx="1498600" cy="1600200"/>
                      <a:chOff x="5552629" y="1910597"/>
                      <a:chExt cx="1498600" cy="1600200"/>
                    </a:xfrm>
                  </p:grpSpPr>
                  <p:pic>
                    <p:nvPicPr>
                      <p:cNvPr id="704" name="Picture 70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5" name="Rectangle 70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3" name="Group 682"/>
                    <p:cNvGrpSpPr/>
                    <p:nvPr/>
                  </p:nvGrpSpPr>
                  <p:grpSpPr>
                    <a:xfrm>
                      <a:off x="1876912" y="695026"/>
                      <a:ext cx="1498600" cy="1600200"/>
                      <a:chOff x="5552629" y="1910597"/>
                      <a:chExt cx="1498600" cy="1600200"/>
                    </a:xfrm>
                  </p:grpSpPr>
                  <p:pic>
                    <p:nvPicPr>
                      <p:cNvPr id="702" name="Picture 70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3" name="Rectangle 70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4" name="Group 683"/>
                    <p:cNvGrpSpPr/>
                    <p:nvPr/>
                  </p:nvGrpSpPr>
                  <p:grpSpPr>
                    <a:xfrm>
                      <a:off x="3375512" y="695026"/>
                      <a:ext cx="1498600" cy="1600200"/>
                      <a:chOff x="5552629" y="1910597"/>
                      <a:chExt cx="1498600" cy="1600200"/>
                    </a:xfrm>
                  </p:grpSpPr>
                  <p:pic>
                    <p:nvPicPr>
                      <p:cNvPr id="700" name="Picture 69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1" name="Rectangle 70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5" name="Group 684"/>
                    <p:cNvGrpSpPr/>
                    <p:nvPr/>
                  </p:nvGrpSpPr>
                  <p:grpSpPr>
                    <a:xfrm>
                      <a:off x="4870509" y="695026"/>
                      <a:ext cx="1498600" cy="1600200"/>
                      <a:chOff x="5552629" y="1910597"/>
                      <a:chExt cx="1498600" cy="1600200"/>
                    </a:xfrm>
                  </p:grpSpPr>
                  <p:pic>
                    <p:nvPicPr>
                      <p:cNvPr id="698" name="Picture 69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9" name="Rectangle 69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6" name="Group 685"/>
                    <p:cNvGrpSpPr/>
                    <p:nvPr/>
                  </p:nvGrpSpPr>
                  <p:grpSpPr>
                    <a:xfrm>
                      <a:off x="6383649" y="695026"/>
                      <a:ext cx="1498600" cy="1600200"/>
                      <a:chOff x="5552629" y="1910597"/>
                      <a:chExt cx="1498600" cy="1600200"/>
                    </a:xfrm>
                  </p:grpSpPr>
                  <p:pic>
                    <p:nvPicPr>
                      <p:cNvPr id="696" name="Picture 69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7" name="Rectangle 69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7" name="Group 686"/>
                    <p:cNvGrpSpPr/>
                    <p:nvPr/>
                  </p:nvGrpSpPr>
                  <p:grpSpPr>
                    <a:xfrm>
                      <a:off x="7878646" y="695026"/>
                      <a:ext cx="1498600" cy="1600200"/>
                      <a:chOff x="5552629" y="1910597"/>
                      <a:chExt cx="1498600" cy="1600200"/>
                    </a:xfrm>
                  </p:grpSpPr>
                  <p:pic>
                    <p:nvPicPr>
                      <p:cNvPr id="694" name="Picture 69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5" name="Rectangle 69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8" name="Group 687"/>
                    <p:cNvGrpSpPr/>
                    <p:nvPr/>
                  </p:nvGrpSpPr>
                  <p:grpSpPr>
                    <a:xfrm>
                      <a:off x="9377246" y="695026"/>
                      <a:ext cx="1498600" cy="1600200"/>
                      <a:chOff x="5552629" y="1910597"/>
                      <a:chExt cx="1498600" cy="1600200"/>
                    </a:xfrm>
                  </p:grpSpPr>
                  <p:pic>
                    <p:nvPicPr>
                      <p:cNvPr id="692" name="Picture 69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3" name="Rectangle 69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9" name="Group 688"/>
                    <p:cNvGrpSpPr/>
                    <p:nvPr/>
                  </p:nvGrpSpPr>
                  <p:grpSpPr>
                    <a:xfrm>
                      <a:off x="10872243" y="695026"/>
                      <a:ext cx="1498600" cy="1600200"/>
                      <a:chOff x="5552629" y="1910597"/>
                      <a:chExt cx="1498600" cy="1600200"/>
                    </a:xfrm>
                  </p:grpSpPr>
                  <p:pic>
                    <p:nvPicPr>
                      <p:cNvPr id="690" name="Picture 68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1" name="Rectangle 69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7" name="Group 526"/>
                <p:cNvGrpSpPr/>
                <p:nvPr/>
              </p:nvGrpSpPr>
              <p:grpSpPr>
                <a:xfrm>
                  <a:off x="381701" y="1495819"/>
                  <a:ext cx="5986767" cy="401228"/>
                  <a:chOff x="381915" y="695026"/>
                  <a:chExt cx="5986767" cy="401228"/>
                </a:xfrm>
              </p:grpSpPr>
              <p:grpSp>
                <p:nvGrpSpPr>
                  <p:cNvPr id="630" name="Group 629"/>
                  <p:cNvGrpSpPr/>
                  <p:nvPr/>
                </p:nvGrpSpPr>
                <p:grpSpPr>
                  <a:xfrm>
                    <a:off x="381915" y="695026"/>
                    <a:ext cx="2993597" cy="399565"/>
                    <a:chOff x="381915" y="695026"/>
                    <a:chExt cx="11988928" cy="1600200"/>
                  </a:xfrm>
                </p:grpSpPr>
                <p:grpSp>
                  <p:nvGrpSpPr>
                    <p:cNvPr id="656" name="Group 655"/>
                    <p:cNvGrpSpPr/>
                    <p:nvPr/>
                  </p:nvGrpSpPr>
                  <p:grpSpPr>
                    <a:xfrm>
                      <a:off x="381915" y="695026"/>
                      <a:ext cx="1498600" cy="1600200"/>
                      <a:chOff x="5552629" y="1910597"/>
                      <a:chExt cx="1498600" cy="1600200"/>
                    </a:xfrm>
                  </p:grpSpPr>
                  <p:pic>
                    <p:nvPicPr>
                      <p:cNvPr id="678" name="Picture 6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9" name="Rectangle 6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7" name="Group 656"/>
                    <p:cNvGrpSpPr/>
                    <p:nvPr/>
                  </p:nvGrpSpPr>
                  <p:grpSpPr>
                    <a:xfrm>
                      <a:off x="1876912" y="695026"/>
                      <a:ext cx="1498600" cy="1600200"/>
                      <a:chOff x="5552629" y="1910597"/>
                      <a:chExt cx="1498600" cy="1600200"/>
                    </a:xfrm>
                  </p:grpSpPr>
                  <p:pic>
                    <p:nvPicPr>
                      <p:cNvPr id="676" name="Picture 6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7" name="Rectangle 6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8" name="Group 657"/>
                    <p:cNvGrpSpPr/>
                    <p:nvPr/>
                  </p:nvGrpSpPr>
                  <p:grpSpPr>
                    <a:xfrm>
                      <a:off x="3375512" y="695026"/>
                      <a:ext cx="1498600" cy="1600200"/>
                      <a:chOff x="5552629" y="1910597"/>
                      <a:chExt cx="1498600" cy="1600200"/>
                    </a:xfrm>
                  </p:grpSpPr>
                  <p:pic>
                    <p:nvPicPr>
                      <p:cNvPr id="674" name="Picture 6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5" name="Rectangle 6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9" name="Group 658"/>
                    <p:cNvGrpSpPr/>
                    <p:nvPr/>
                  </p:nvGrpSpPr>
                  <p:grpSpPr>
                    <a:xfrm>
                      <a:off x="4870509" y="695026"/>
                      <a:ext cx="1498600" cy="1600200"/>
                      <a:chOff x="5552629" y="1910597"/>
                      <a:chExt cx="1498600" cy="1600200"/>
                    </a:xfrm>
                  </p:grpSpPr>
                  <p:pic>
                    <p:nvPicPr>
                      <p:cNvPr id="672" name="Picture 6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3" name="Rectangle 6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0" name="Group 659"/>
                    <p:cNvGrpSpPr/>
                    <p:nvPr/>
                  </p:nvGrpSpPr>
                  <p:grpSpPr>
                    <a:xfrm>
                      <a:off x="6383649" y="695026"/>
                      <a:ext cx="1498600" cy="1600200"/>
                      <a:chOff x="5552629" y="1910597"/>
                      <a:chExt cx="1498600" cy="1600200"/>
                    </a:xfrm>
                  </p:grpSpPr>
                  <p:pic>
                    <p:nvPicPr>
                      <p:cNvPr id="670" name="Picture 6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1" name="Rectangle 6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1" name="Group 660"/>
                    <p:cNvGrpSpPr/>
                    <p:nvPr/>
                  </p:nvGrpSpPr>
                  <p:grpSpPr>
                    <a:xfrm>
                      <a:off x="7878646" y="695026"/>
                      <a:ext cx="1498600" cy="1600200"/>
                      <a:chOff x="5552629" y="1910597"/>
                      <a:chExt cx="1498600" cy="1600200"/>
                    </a:xfrm>
                  </p:grpSpPr>
                  <p:pic>
                    <p:nvPicPr>
                      <p:cNvPr id="668" name="Picture 6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9" name="Rectangle 6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2" name="Group 661"/>
                    <p:cNvGrpSpPr/>
                    <p:nvPr/>
                  </p:nvGrpSpPr>
                  <p:grpSpPr>
                    <a:xfrm>
                      <a:off x="9377246" y="695026"/>
                      <a:ext cx="1498600" cy="1600200"/>
                      <a:chOff x="5552629" y="1910597"/>
                      <a:chExt cx="1498600" cy="1600200"/>
                    </a:xfrm>
                  </p:grpSpPr>
                  <p:pic>
                    <p:nvPicPr>
                      <p:cNvPr id="666" name="Picture 6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7" name="Rectangle 6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3" name="Group 662"/>
                    <p:cNvGrpSpPr/>
                    <p:nvPr/>
                  </p:nvGrpSpPr>
                  <p:grpSpPr>
                    <a:xfrm>
                      <a:off x="10872243" y="695026"/>
                      <a:ext cx="1498600" cy="1600200"/>
                      <a:chOff x="5552629" y="1910597"/>
                      <a:chExt cx="1498600" cy="1600200"/>
                    </a:xfrm>
                  </p:grpSpPr>
                  <p:pic>
                    <p:nvPicPr>
                      <p:cNvPr id="664" name="Picture 6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5" name="Rectangle 6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31" name="Group 630"/>
                  <p:cNvGrpSpPr/>
                  <p:nvPr/>
                </p:nvGrpSpPr>
                <p:grpSpPr>
                  <a:xfrm>
                    <a:off x="3375085" y="696689"/>
                    <a:ext cx="2993597" cy="399565"/>
                    <a:chOff x="381915" y="695026"/>
                    <a:chExt cx="11988928" cy="1600200"/>
                  </a:xfrm>
                </p:grpSpPr>
                <p:grpSp>
                  <p:nvGrpSpPr>
                    <p:cNvPr id="632" name="Group 631"/>
                    <p:cNvGrpSpPr/>
                    <p:nvPr/>
                  </p:nvGrpSpPr>
                  <p:grpSpPr>
                    <a:xfrm>
                      <a:off x="381915" y="695026"/>
                      <a:ext cx="1498600" cy="1600200"/>
                      <a:chOff x="5552629" y="1910597"/>
                      <a:chExt cx="1498600" cy="1600200"/>
                    </a:xfrm>
                  </p:grpSpPr>
                  <p:pic>
                    <p:nvPicPr>
                      <p:cNvPr id="654" name="Picture 6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5" name="Rectangle 6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3" name="Group 632"/>
                    <p:cNvGrpSpPr/>
                    <p:nvPr/>
                  </p:nvGrpSpPr>
                  <p:grpSpPr>
                    <a:xfrm>
                      <a:off x="1876912" y="695026"/>
                      <a:ext cx="1498600" cy="1600200"/>
                      <a:chOff x="5552629" y="1910597"/>
                      <a:chExt cx="1498600" cy="1600200"/>
                    </a:xfrm>
                  </p:grpSpPr>
                  <p:pic>
                    <p:nvPicPr>
                      <p:cNvPr id="652" name="Picture 6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3" name="Rectangle 6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4" name="Group 633"/>
                    <p:cNvGrpSpPr/>
                    <p:nvPr/>
                  </p:nvGrpSpPr>
                  <p:grpSpPr>
                    <a:xfrm>
                      <a:off x="3375512" y="695026"/>
                      <a:ext cx="1498600" cy="1600200"/>
                      <a:chOff x="5552629" y="1910597"/>
                      <a:chExt cx="1498600" cy="1600200"/>
                    </a:xfrm>
                  </p:grpSpPr>
                  <p:pic>
                    <p:nvPicPr>
                      <p:cNvPr id="650" name="Picture 6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1" name="Rectangle 6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5" name="Group 634"/>
                    <p:cNvGrpSpPr/>
                    <p:nvPr/>
                  </p:nvGrpSpPr>
                  <p:grpSpPr>
                    <a:xfrm>
                      <a:off x="4870509" y="695026"/>
                      <a:ext cx="1498600" cy="1600200"/>
                      <a:chOff x="5552629" y="1910597"/>
                      <a:chExt cx="1498600" cy="1600200"/>
                    </a:xfrm>
                  </p:grpSpPr>
                  <p:pic>
                    <p:nvPicPr>
                      <p:cNvPr id="648" name="Picture 6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9" name="Rectangle 6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6" name="Group 635"/>
                    <p:cNvGrpSpPr/>
                    <p:nvPr/>
                  </p:nvGrpSpPr>
                  <p:grpSpPr>
                    <a:xfrm>
                      <a:off x="6383649" y="695026"/>
                      <a:ext cx="1498600" cy="1600200"/>
                      <a:chOff x="5552629" y="1910597"/>
                      <a:chExt cx="1498600" cy="1600200"/>
                    </a:xfrm>
                  </p:grpSpPr>
                  <p:pic>
                    <p:nvPicPr>
                      <p:cNvPr id="646" name="Picture 6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7" name="Rectangle 6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7" name="Group 636"/>
                    <p:cNvGrpSpPr/>
                    <p:nvPr/>
                  </p:nvGrpSpPr>
                  <p:grpSpPr>
                    <a:xfrm>
                      <a:off x="7878646" y="695026"/>
                      <a:ext cx="1498600" cy="1600200"/>
                      <a:chOff x="5552629" y="1910597"/>
                      <a:chExt cx="1498600" cy="1600200"/>
                    </a:xfrm>
                  </p:grpSpPr>
                  <p:pic>
                    <p:nvPicPr>
                      <p:cNvPr id="644" name="Picture 6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5" name="Rectangle 6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8" name="Group 637"/>
                    <p:cNvGrpSpPr/>
                    <p:nvPr/>
                  </p:nvGrpSpPr>
                  <p:grpSpPr>
                    <a:xfrm>
                      <a:off x="9377246" y="695026"/>
                      <a:ext cx="1498600" cy="1600200"/>
                      <a:chOff x="5552629" y="1910597"/>
                      <a:chExt cx="1498600" cy="1600200"/>
                    </a:xfrm>
                  </p:grpSpPr>
                  <p:pic>
                    <p:nvPicPr>
                      <p:cNvPr id="642" name="Picture 6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3" name="Rectangle 6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9" name="Group 638"/>
                    <p:cNvGrpSpPr/>
                    <p:nvPr/>
                  </p:nvGrpSpPr>
                  <p:grpSpPr>
                    <a:xfrm>
                      <a:off x="10872243" y="695026"/>
                      <a:ext cx="1498600" cy="1600200"/>
                      <a:chOff x="5552629" y="1910597"/>
                      <a:chExt cx="1498600" cy="1600200"/>
                    </a:xfrm>
                  </p:grpSpPr>
                  <p:pic>
                    <p:nvPicPr>
                      <p:cNvPr id="640" name="Picture 6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1" name="Rectangle 6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8" name="Group 527"/>
                <p:cNvGrpSpPr/>
                <p:nvPr/>
              </p:nvGrpSpPr>
              <p:grpSpPr>
                <a:xfrm>
                  <a:off x="381487" y="1895384"/>
                  <a:ext cx="5986767" cy="401228"/>
                  <a:chOff x="381915" y="695026"/>
                  <a:chExt cx="5986767" cy="401228"/>
                </a:xfrm>
              </p:grpSpPr>
              <p:grpSp>
                <p:nvGrpSpPr>
                  <p:cNvPr id="580" name="Group 579"/>
                  <p:cNvGrpSpPr/>
                  <p:nvPr/>
                </p:nvGrpSpPr>
                <p:grpSpPr>
                  <a:xfrm>
                    <a:off x="381915" y="695026"/>
                    <a:ext cx="2993597" cy="399565"/>
                    <a:chOff x="381915" y="695026"/>
                    <a:chExt cx="11988928" cy="1600200"/>
                  </a:xfrm>
                </p:grpSpPr>
                <p:grpSp>
                  <p:nvGrpSpPr>
                    <p:cNvPr id="606" name="Group 605"/>
                    <p:cNvGrpSpPr/>
                    <p:nvPr/>
                  </p:nvGrpSpPr>
                  <p:grpSpPr>
                    <a:xfrm>
                      <a:off x="381915" y="695026"/>
                      <a:ext cx="1498600" cy="1600200"/>
                      <a:chOff x="5552629" y="1910597"/>
                      <a:chExt cx="1498600" cy="1600200"/>
                    </a:xfrm>
                  </p:grpSpPr>
                  <p:pic>
                    <p:nvPicPr>
                      <p:cNvPr id="628" name="Picture 6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9" name="Rectangle 6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7" name="Group 606"/>
                    <p:cNvGrpSpPr/>
                    <p:nvPr/>
                  </p:nvGrpSpPr>
                  <p:grpSpPr>
                    <a:xfrm>
                      <a:off x="1876912" y="695026"/>
                      <a:ext cx="1498600" cy="1600200"/>
                      <a:chOff x="5552629" y="1910597"/>
                      <a:chExt cx="1498600" cy="1600200"/>
                    </a:xfrm>
                  </p:grpSpPr>
                  <p:pic>
                    <p:nvPicPr>
                      <p:cNvPr id="626" name="Picture 6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7" name="Rectangle 6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8" name="Group 607"/>
                    <p:cNvGrpSpPr/>
                    <p:nvPr/>
                  </p:nvGrpSpPr>
                  <p:grpSpPr>
                    <a:xfrm>
                      <a:off x="3375512" y="695026"/>
                      <a:ext cx="1498600" cy="1600200"/>
                      <a:chOff x="5552629" y="1910597"/>
                      <a:chExt cx="1498600" cy="1600200"/>
                    </a:xfrm>
                  </p:grpSpPr>
                  <p:pic>
                    <p:nvPicPr>
                      <p:cNvPr id="624" name="Picture 6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5" name="Rectangle 6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9" name="Group 608"/>
                    <p:cNvGrpSpPr/>
                    <p:nvPr/>
                  </p:nvGrpSpPr>
                  <p:grpSpPr>
                    <a:xfrm>
                      <a:off x="4870509" y="695026"/>
                      <a:ext cx="1498600" cy="1600200"/>
                      <a:chOff x="5552629" y="1910597"/>
                      <a:chExt cx="1498600" cy="1600200"/>
                    </a:xfrm>
                  </p:grpSpPr>
                  <p:pic>
                    <p:nvPicPr>
                      <p:cNvPr id="622" name="Picture 62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3" name="Rectangle 62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0" name="Group 609"/>
                    <p:cNvGrpSpPr/>
                    <p:nvPr/>
                  </p:nvGrpSpPr>
                  <p:grpSpPr>
                    <a:xfrm>
                      <a:off x="6383649" y="695026"/>
                      <a:ext cx="1498600" cy="1600200"/>
                      <a:chOff x="5552629" y="1910597"/>
                      <a:chExt cx="1498600" cy="1600200"/>
                    </a:xfrm>
                  </p:grpSpPr>
                  <p:pic>
                    <p:nvPicPr>
                      <p:cNvPr id="620" name="Picture 61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1" name="Rectangle 62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1" name="Group 610"/>
                    <p:cNvGrpSpPr/>
                    <p:nvPr/>
                  </p:nvGrpSpPr>
                  <p:grpSpPr>
                    <a:xfrm>
                      <a:off x="7878646" y="695026"/>
                      <a:ext cx="1498600" cy="1600200"/>
                      <a:chOff x="5552629" y="1910597"/>
                      <a:chExt cx="1498600" cy="1600200"/>
                    </a:xfrm>
                  </p:grpSpPr>
                  <p:pic>
                    <p:nvPicPr>
                      <p:cNvPr id="618" name="Picture 6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9" name="Rectangle 6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2" name="Group 611"/>
                    <p:cNvGrpSpPr/>
                    <p:nvPr/>
                  </p:nvGrpSpPr>
                  <p:grpSpPr>
                    <a:xfrm>
                      <a:off x="9377246" y="695026"/>
                      <a:ext cx="1498600" cy="1600200"/>
                      <a:chOff x="5552629" y="1910597"/>
                      <a:chExt cx="1498600" cy="1600200"/>
                    </a:xfrm>
                  </p:grpSpPr>
                  <p:pic>
                    <p:nvPicPr>
                      <p:cNvPr id="616" name="Picture 61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7" name="Rectangle 61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3" name="Group 612"/>
                    <p:cNvGrpSpPr/>
                    <p:nvPr/>
                  </p:nvGrpSpPr>
                  <p:grpSpPr>
                    <a:xfrm>
                      <a:off x="10872243" y="695026"/>
                      <a:ext cx="1498600" cy="1600200"/>
                      <a:chOff x="5552629" y="1910597"/>
                      <a:chExt cx="1498600" cy="1600200"/>
                    </a:xfrm>
                  </p:grpSpPr>
                  <p:pic>
                    <p:nvPicPr>
                      <p:cNvPr id="614" name="Picture 61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5" name="Rectangle 61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581" name="Group 580"/>
                  <p:cNvGrpSpPr/>
                  <p:nvPr/>
                </p:nvGrpSpPr>
                <p:grpSpPr>
                  <a:xfrm>
                    <a:off x="3375085" y="696689"/>
                    <a:ext cx="2993597" cy="399565"/>
                    <a:chOff x="381915" y="695026"/>
                    <a:chExt cx="11988928" cy="1600200"/>
                  </a:xfrm>
                </p:grpSpPr>
                <p:grpSp>
                  <p:nvGrpSpPr>
                    <p:cNvPr id="582" name="Group 581"/>
                    <p:cNvGrpSpPr/>
                    <p:nvPr/>
                  </p:nvGrpSpPr>
                  <p:grpSpPr>
                    <a:xfrm>
                      <a:off x="381915" y="695026"/>
                      <a:ext cx="1498600" cy="1600200"/>
                      <a:chOff x="5552629" y="1910597"/>
                      <a:chExt cx="1498600" cy="1600200"/>
                    </a:xfrm>
                  </p:grpSpPr>
                  <p:pic>
                    <p:nvPicPr>
                      <p:cNvPr id="604" name="Picture 60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5" name="Rectangle 60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3" name="Group 582"/>
                    <p:cNvGrpSpPr/>
                    <p:nvPr/>
                  </p:nvGrpSpPr>
                  <p:grpSpPr>
                    <a:xfrm>
                      <a:off x="1876912" y="695026"/>
                      <a:ext cx="1498600" cy="1600200"/>
                      <a:chOff x="5552629" y="1910597"/>
                      <a:chExt cx="1498600" cy="1600200"/>
                    </a:xfrm>
                  </p:grpSpPr>
                  <p:pic>
                    <p:nvPicPr>
                      <p:cNvPr id="602" name="Picture 60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3" name="Rectangle 60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4" name="Group 583"/>
                    <p:cNvGrpSpPr/>
                    <p:nvPr/>
                  </p:nvGrpSpPr>
                  <p:grpSpPr>
                    <a:xfrm>
                      <a:off x="3375512" y="695026"/>
                      <a:ext cx="1498600" cy="1600200"/>
                      <a:chOff x="5552629" y="1910597"/>
                      <a:chExt cx="1498600" cy="1600200"/>
                    </a:xfrm>
                  </p:grpSpPr>
                  <p:pic>
                    <p:nvPicPr>
                      <p:cNvPr id="600" name="Picture 59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1" name="Rectangle 60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5" name="Group 584"/>
                    <p:cNvGrpSpPr/>
                    <p:nvPr/>
                  </p:nvGrpSpPr>
                  <p:grpSpPr>
                    <a:xfrm>
                      <a:off x="4870509" y="695026"/>
                      <a:ext cx="1498600" cy="1600200"/>
                      <a:chOff x="5552629" y="1910597"/>
                      <a:chExt cx="1498600" cy="1600200"/>
                    </a:xfrm>
                  </p:grpSpPr>
                  <p:pic>
                    <p:nvPicPr>
                      <p:cNvPr id="598" name="Picture 59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9" name="Rectangle 59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6" name="Group 585"/>
                    <p:cNvGrpSpPr/>
                    <p:nvPr/>
                  </p:nvGrpSpPr>
                  <p:grpSpPr>
                    <a:xfrm>
                      <a:off x="6383649" y="695026"/>
                      <a:ext cx="1498600" cy="1600200"/>
                      <a:chOff x="5552629" y="1910597"/>
                      <a:chExt cx="1498600" cy="1600200"/>
                    </a:xfrm>
                  </p:grpSpPr>
                  <p:pic>
                    <p:nvPicPr>
                      <p:cNvPr id="596" name="Picture 59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7" name="Rectangle 59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7" name="Group 586"/>
                    <p:cNvGrpSpPr/>
                    <p:nvPr/>
                  </p:nvGrpSpPr>
                  <p:grpSpPr>
                    <a:xfrm>
                      <a:off x="7878646" y="695026"/>
                      <a:ext cx="1498600" cy="1600200"/>
                      <a:chOff x="5552629" y="1910597"/>
                      <a:chExt cx="1498600" cy="1600200"/>
                    </a:xfrm>
                  </p:grpSpPr>
                  <p:pic>
                    <p:nvPicPr>
                      <p:cNvPr id="594" name="Picture 59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5" name="Rectangle 59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8" name="Group 587"/>
                    <p:cNvGrpSpPr/>
                    <p:nvPr/>
                  </p:nvGrpSpPr>
                  <p:grpSpPr>
                    <a:xfrm>
                      <a:off x="9377246" y="695026"/>
                      <a:ext cx="1498600" cy="1600200"/>
                      <a:chOff x="5552629" y="1910597"/>
                      <a:chExt cx="1498600" cy="1600200"/>
                    </a:xfrm>
                  </p:grpSpPr>
                  <p:pic>
                    <p:nvPicPr>
                      <p:cNvPr id="592" name="Picture 59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3" name="Rectangle 59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9" name="Group 588"/>
                    <p:cNvGrpSpPr/>
                    <p:nvPr/>
                  </p:nvGrpSpPr>
                  <p:grpSpPr>
                    <a:xfrm>
                      <a:off x="10872243" y="695026"/>
                      <a:ext cx="1498600" cy="1600200"/>
                      <a:chOff x="5552629" y="1910597"/>
                      <a:chExt cx="1498600" cy="1600200"/>
                    </a:xfrm>
                  </p:grpSpPr>
                  <p:pic>
                    <p:nvPicPr>
                      <p:cNvPr id="590" name="Picture 58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1" name="Rectangle 59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9" name="Group 528"/>
                <p:cNvGrpSpPr/>
                <p:nvPr/>
              </p:nvGrpSpPr>
              <p:grpSpPr>
                <a:xfrm>
                  <a:off x="381273" y="2294949"/>
                  <a:ext cx="5986767" cy="401228"/>
                  <a:chOff x="381915" y="695026"/>
                  <a:chExt cx="5986767" cy="401228"/>
                </a:xfrm>
              </p:grpSpPr>
              <p:grpSp>
                <p:nvGrpSpPr>
                  <p:cNvPr id="530" name="Group 529"/>
                  <p:cNvGrpSpPr/>
                  <p:nvPr/>
                </p:nvGrpSpPr>
                <p:grpSpPr>
                  <a:xfrm>
                    <a:off x="381915" y="695026"/>
                    <a:ext cx="2993597" cy="399565"/>
                    <a:chOff x="381915" y="695026"/>
                    <a:chExt cx="11988928" cy="1600200"/>
                  </a:xfrm>
                </p:grpSpPr>
                <p:grpSp>
                  <p:nvGrpSpPr>
                    <p:cNvPr id="556" name="Group 555"/>
                    <p:cNvGrpSpPr/>
                    <p:nvPr/>
                  </p:nvGrpSpPr>
                  <p:grpSpPr>
                    <a:xfrm>
                      <a:off x="381915" y="695026"/>
                      <a:ext cx="1498600" cy="1600200"/>
                      <a:chOff x="5552629" y="1910597"/>
                      <a:chExt cx="1498600" cy="1600200"/>
                    </a:xfrm>
                  </p:grpSpPr>
                  <p:pic>
                    <p:nvPicPr>
                      <p:cNvPr id="578" name="Picture 5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9" name="Rectangle 5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7" name="Group 556"/>
                    <p:cNvGrpSpPr/>
                    <p:nvPr/>
                  </p:nvGrpSpPr>
                  <p:grpSpPr>
                    <a:xfrm>
                      <a:off x="1876912" y="695026"/>
                      <a:ext cx="1498600" cy="1600200"/>
                      <a:chOff x="5552629" y="1910597"/>
                      <a:chExt cx="1498600" cy="1600200"/>
                    </a:xfrm>
                  </p:grpSpPr>
                  <p:pic>
                    <p:nvPicPr>
                      <p:cNvPr id="576" name="Picture 5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7" name="Rectangle 5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8" name="Group 557"/>
                    <p:cNvGrpSpPr/>
                    <p:nvPr/>
                  </p:nvGrpSpPr>
                  <p:grpSpPr>
                    <a:xfrm>
                      <a:off x="3375512" y="695026"/>
                      <a:ext cx="1498600" cy="1600200"/>
                      <a:chOff x="5552629" y="1910597"/>
                      <a:chExt cx="1498600" cy="1600200"/>
                    </a:xfrm>
                  </p:grpSpPr>
                  <p:pic>
                    <p:nvPicPr>
                      <p:cNvPr id="574" name="Picture 5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5" name="Rectangle 5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9" name="Group 558"/>
                    <p:cNvGrpSpPr/>
                    <p:nvPr/>
                  </p:nvGrpSpPr>
                  <p:grpSpPr>
                    <a:xfrm>
                      <a:off x="4870509" y="695026"/>
                      <a:ext cx="1498600" cy="1600200"/>
                      <a:chOff x="5552629" y="1910597"/>
                      <a:chExt cx="1498600" cy="1600200"/>
                    </a:xfrm>
                  </p:grpSpPr>
                  <p:pic>
                    <p:nvPicPr>
                      <p:cNvPr id="572" name="Picture 5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3" name="Rectangle 5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0" name="Group 559"/>
                    <p:cNvGrpSpPr/>
                    <p:nvPr/>
                  </p:nvGrpSpPr>
                  <p:grpSpPr>
                    <a:xfrm>
                      <a:off x="6383649" y="695026"/>
                      <a:ext cx="1498600" cy="1600200"/>
                      <a:chOff x="5552629" y="1910597"/>
                      <a:chExt cx="1498600" cy="1600200"/>
                    </a:xfrm>
                  </p:grpSpPr>
                  <p:pic>
                    <p:nvPicPr>
                      <p:cNvPr id="570" name="Picture 5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1" name="Rectangle 5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1" name="Group 560"/>
                    <p:cNvGrpSpPr/>
                    <p:nvPr/>
                  </p:nvGrpSpPr>
                  <p:grpSpPr>
                    <a:xfrm>
                      <a:off x="7878646" y="695026"/>
                      <a:ext cx="1498600" cy="1600200"/>
                      <a:chOff x="5552629" y="1910597"/>
                      <a:chExt cx="1498600" cy="1600200"/>
                    </a:xfrm>
                  </p:grpSpPr>
                  <p:pic>
                    <p:nvPicPr>
                      <p:cNvPr id="568" name="Picture 5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9" name="Rectangle 5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2" name="Group 561"/>
                    <p:cNvGrpSpPr/>
                    <p:nvPr/>
                  </p:nvGrpSpPr>
                  <p:grpSpPr>
                    <a:xfrm>
                      <a:off x="9377246" y="695026"/>
                      <a:ext cx="1498600" cy="1600200"/>
                      <a:chOff x="5552629" y="1910597"/>
                      <a:chExt cx="1498600" cy="1600200"/>
                    </a:xfrm>
                  </p:grpSpPr>
                  <p:pic>
                    <p:nvPicPr>
                      <p:cNvPr id="566" name="Picture 5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7" name="Rectangle 5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3" name="Group 562"/>
                    <p:cNvGrpSpPr/>
                    <p:nvPr/>
                  </p:nvGrpSpPr>
                  <p:grpSpPr>
                    <a:xfrm>
                      <a:off x="10872243" y="695026"/>
                      <a:ext cx="1498600" cy="1600200"/>
                      <a:chOff x="5552629" y="1910597"/>
                      <a:chExt cx="1498600" cy="1600200"/>
                    </a:xfrm>
                  </p:grpSpPr>
                  <p:pic>
                    <p:nvPicPr>
                      <p:cNvPr id="564" name="Picture 5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5" name="Rectangle 5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531" name="Group 530"/>
                  <p:cNvGrpSpPr/>
                  <p:nvPr/>
                </p:nvGrpSpPr>
                <p:grpSpPr>
                  <a:xfrm>
                    <a:off x="3375085" y="696689"/>
                    <a:ext cx="2993597" cy="399565"/>
                    <a:chOff x="381915" y="695026"/>
                    <a:chExt cx="11988928" cy="1600200"/>
                  </a:xfrm>
                </p:grpSpPr>
                <p:grpSp>
                  <p:nvGrpSpPr>
                    <p:cNvPr id="532" name="Group 531"/>
                    <p:cNvGrpSpPr/>
                    <p:nvPr/>
                  </p:nvGrpSpPr>
                  <p:grpSpPr>
                    <a:xfrm>
                      <a:off x="381915" y="695026"/>
                      <a:ext cx="1498600" cy="1600200"/>
                      <a:chOff x="5552629" y="1910597"/>
                      <a:chExt cx="1498600" cy="1600200"/>
                    </a:xfrm>
                  </p:grpSpPr>
                  <p:pic>
                    <p:nvPicPr>
                      <p:cNvPr id="554" name="Picture 5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5" name="Rectangle 5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3" name="Group 532"/>
                    <p:cNvGrpSpPr/>
                    <p:nvPr/>
                  </p:nvGrpSpPr>
                  <p:grpSpPr>
                    <a:xfrm>
                      <a:off x="1876912" y="695026"/>
                      <a:ext cx="1498600" cy="1600200"/>
                      <a:chOff x="5552629" y="1910597"/>
                      <a:chExt cx="1498600" cy="1600200"/>
                    </a:xfrm>
                  </p:grpSpPr>
                  <p:pic>
                    <p:nvPicPr>
                      <p:cNvPr id="552" name="Picture 5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3" name="Rectangle 5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4" name="Group 533"/>
                    <p:cNvGrpSpPr/>
                    <p:nvPr/>
                  </p:nvGrpSpPr>
                  <p:grpSpPr>
                    <a:xfrm>
                      <a:off x="3375512" y="695026"/>
                      <a:ext cx="1498600" cy="1600200"/>
                      <a:chOff x="5552629" y="1910597"/>
                      <a:chExt cx="1498600" cy="1600200"/>
                    </a:xfrm>
                  </p:grpSpPr>
                  <p:pic>
                    <p:nvPicPr>
                      <p:cNvPr id="550" name="Picture 5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1" name="Rectangle 5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5" name="Group 534"/>
                    <p:cNvGrpSpPr/>
                    <p:nvPr/>
                  </p:nvGrpSpPr>
                  <p:grpSpPr>
                    <a:xfrm>
                      <a:off x="4870509" y="695026"/>
                      <a:ext cx="1498600" cy="1600200"/>
                      <a:chOff x="5552629" y="1910597"/>
                      <a:chExt cx="1498600" cy="1600200"/>
                    </a:xfrm>
                  </p:grpSpPr>
                  <p:pic>
                    <p:nvPicPr>
                      <p:cNvPr id="548" name="Picture 5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9" name="Rectangle 5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6" name="Group 535"/>
                    <p:cNvGrpSpPr/>
                    <p:nvPr/>
                  </p:nvGrpSpPr>
                  <p:grpSpPr>
                    <a:xfrm>
                      <a:off x="6383649" y="695026"/>
                      <a:ext cx="1498600" cy="1600200"/>
                      <a:chOff x="5552629" y="1910597"/>
                      <a:chExt cx="1498600" cy="1600200"/>
                    </a:xfrm>
                  </p:grpSpPr>
                  <p:pic>
                    <p:nvPicPr>
                      <p:cNvPr id="546" name="Picture 5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7" name="Rectangle 5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7" name="Group 536"/>
                    <p:cNvGrpSpPr/>
                    <p:nvPr/>
                  </p:nvGrpSpPr>
                  <p:grpSpPr>
                    <a:xfrm>
                      <a:off x="7878646" y="695026"/>
                      <a:ext cx="1498600" cy="1600200"/>
                      <a:chOff x="5552629" y="1910597"/>
                      <a:chExt cx="1498600" cy="1600200"/>
                    </a:xfrm>
                  </p:grpSpPr>
                  <p:pic>
                    <p:nvPicPr>
                      <p:cNvPr id="544" name="Picture 5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5" name="Rectangle 5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8" name="Group 537"/>
                    <p:cNvGrpSpPr/>
                    <p:nvPr/>
                  </p:nvGrpSpPr>
                  <p:grpSpPr>
                    <a:xfrm>
                      <a:off x="9377246" y="695026"/>
                      <a:ext cx="1498600" cy="1600200"/>
                      <a:chOff x="5552629" y="1910597"/>
                      <a:chExt cx="1498600" cy="1600200"/>
                    </a:xfrm>
                  </p:grpSpPr>
                  <p:pic>
                    <p:nvPicPr>
                      <p:cNvPr id="542" name="Picture 5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3" name="Rectangle 5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9" name="Group 538"/>
                    <p:cNvGrpSpPr/>
                    <p:nvPr/>
                  </p:nvGrpSpPr>
                  <p:grpSpPr>
                    <a:xfrm>
                      <a:off x="10872243" y="695026"/>
                      <a:ext cx="1498600" cy="1600200"/>
                      <a:chOff x="5552629" y="1910597"/>
                      <a:chExt cx="1498600" cy="1600200"/>
                    </a:xfrm>
                  </p:grpSpPr>
                  <p:pic>
                    <p:nvPicPr>
                      <p:cNvPr id="540" name="Picture 5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1" name="Rectangle 5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grpSp>
          <p:nvGrpSpPr>
            <p:cNvPr id="1037" name="Group 1036"/>
            <p:cNvGrpSpPr/>
            <p:nvPr/>
          </p:nvGrpSpPr>
          <p:grpSpPr>
            <a:xfrm>
              <a:off x="5488901" y="1098628"/>
              <a:ext cx="850736" cy="2021637"/>
              <a:chOff x="5552629" y="1910597"/>
              <a:chExt cx="1498600" cy="3561183"/>
            </a:xfrm>
          </p:grpSpPr>
          <p:pic>
            <p:nvPicPr>
              <p:cNvPr id="1038" name="Picture 10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39" name="Rectangle 1038"/>
              <p:cNvSpPr/>
              <p:nvPr/>
            </p:nvSpPr>
            <p:spPr>
              <a:xfrm>
                <a:off x="5552629" y="1910597"/>
                <a:ext cx="1498600" cy="16002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cxnSp>
            <p:nvCxnSpPr>
              <p:cNvPr id="1040" name="Straight Arrow Connector 1039"/>
              <p:cNvCxnSpPr/>
              <p:nvPr/>
            </p:nvCxnSpPr>
            <p:spPr>
              <a:xfrm>
                <a:off x="6326409" y="3513493"/>
                <a:ext cx="0" cy="19582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41" name="Rectangle 1040"/>
              <p:cNvSpPr/>
              <p:nvPr/>
            </p:nvSpPr>
            <p:spPr>
              <a:xfrm>
                <a:off x="5958109" y="3810136"/>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nvGrpSpPr>
              <p:cNvPr id="1042" name="Group 1041"/>
              <p:cNvGrpSpPr/>
              <p:nvPr/>
            </p:nvGrpSpPr>
            <p:grpSpPr>
              <a:xfrm>
                <a:off x="6035229" y="4031650"/>
                <a:ext cx="609600" cy="338972"/>
                <a:chOff x="5753100" y="4159129"/>
                <a:chExt cx="609600" cy="338972"/>
              </a:xfrm>
            </p:grpSpPr>
            <p:cxnSp>
              <p:nvCxnSpPr>
                <p:cNvPr id="1043" name="Straight Connector 1042"/>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4" name="Straight Connector 1043"/>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045" name="TextBox 1044"/>
            <p:cNvSpPr txBox="1"/>
            <p:nvPr/>
          </p:nvSpPr>
          <p:spPr>
            <a:xfrm>
              <a:off x="3039869" y="304111"/>
              <a:ext cx="3249608" cy="492443"/>
            </a:xfrm>
            <a:prstGeom prst="rect">
              <a:avLst/>
            </a:prstGeom>
            <a:noFill/>
          </p:spPr>
          <p:txBody>
            <a:bodyPr wrap="none" rtlCol="0">
              <a:spAutoFit/>
            </a:bodyPr>
            <a:lstStyle/>
            <a:p>
              <a:r>
                <a:rPr lang="en-US" sz="2600" dirty="0" smtClean="0">
                  <a:latin typeface="Arial"/>
                  <a:cs typeface="Arial"/>
                </a:rPr>
                <a:t>“Convolutional” layer</a:t>
              </a:r>
              <a:endParaRPr lang="en-US" sz="2600" dirty="0">
                <a:latin typeface="Arial"/>
                <a:cs typeface="Arial"/>
              </a:endParaRPr>
            </a:p>
          </p:txBody>
        </p:sp>
        <p:cxnSp>
          <p:nvCxnSpPr>
            <p:cNvPr id="1048" name="Straight Connector 1047"/>
            <p:cNvCxnSpPr/>
            <p:nvPr/>
          </p:nvCxnSpPr>
          <p:spPr>
            <a:xfrm flipH="1">
              <a:off x="3412629" y="1295400"/>
              <a:ext cx="1972171" cy="465319"/>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52" name="Group 1051"/>
          <p:cNvGrpSpPr/>
          <p:nvPr/>
        </p:nvGrpSpPr>
        <p:grpSpPr>
          <a:xfrm>
            <a:off x="3571719" y="4009848"/>
            <a:ext cx="5228543" cy="2570510"/>
            <a:chOff x="3571719" y="4009848"/>
            <a:chExt cx="5228543" cy="2570510"/>
          </a:xfrm>
        </p:grpSpPr>
        <p:pic>
          <p:nvPicPr>
            <p:cNvPr id="1046" name="Picture 1045" descr="Screen Shot 2018-10-29 at 1.21.09 PM.png"/>
            <p:cNvPicPr>
              <a:picLocks noChangeAspect="1"/>
            </p:cNvPicPr>
            <p:nvPr/>
          </p:nvPicPr>
          <p:blipFill rotWithShape="1">
            <a:blip r:embed="rId3">
              <a:extLst>
                <a:ext uri="{28A0092B-C50C-407E-A947-70E740481C1C}">
                  <a14:useLocalDpi xmlns:a14="http://schemas.microsoft.com/office/drawing/2010/main" val="0"/>
                </a:ext>
              </a:extLst>
            </a:blip>
            <a:srcRect l="33761"/>
            <a:stretch/>
          </p:blipFill>
          <p:spPr>
            <a:xfrm>
              <a:off x="6339637" y="4009848"/>
              <a:ext cx="2460625" cy="2570510"/>
            </a:xfrm>
            <a:prstGeom prst="rect">
              <a:avLst/>
            </a:prstGeom>
          </p:spPr>
        </p:pic>
        <p:sp>
          <p:nvSpPr>
            <p:cNvPr id="1050" name="TextBox 1049"/>
            <p:cNvSpPr txBox="1"/>
            <p:nvPr/>
          </p:nvSpPr>
          <p:spPr>
            <a:xfrm>
              <a:off x="3571719" y="4994434"/>
              <a:ext cx="2761055" cy="892552"/>
            </a:xfrm>
            <a:prstGeom prst="rect">
              <a:avLst/>
            </a:prstGeom>
            <a:noFill/>
          </p:spPr>
          <p:txBody>
            <a:bodyPr wrap="none" rtlCol="0">
              <a:spAutoFit/>
            </a:bodyPr>
            <a:lstStyle/>
            <a:p>
              <a:r>
                <a:rPr lang="en-US" sz="2600" dirty="0" smtClean="0">
                  <a:latin typeface="Arial"/>
                  <a:cs typeface="Arial"/>
                </a:rPr>
                <a:t>Like a mosaic</a:t>
              </a:r>
            </a:p>
            <a:p>
              <a:r>
                <a:rPr lang="en-US" sz="2600" dirty="0">
                  <a:latin typeface="Arial"/>
                  <a:cs typeface="Arial"/>
                </a:rPr>
                <a:t>o</a:t>
              </a:r>
              <a:r>
                <a:rPr lang="en-US" sz="2600" dirty="0" smtClean="0">
                  <a:latin typeface="Arial"/>
                  <a:cs typeface="Arial"/>
                </a:rPr>
                <a:t>f retinal neurons</a:t>
              </a:r>
              <a:endParaRPr lang="en-US" sz="2600" dirty="0">
                <a:latin typeface="Arial"/>
                <a:cs typeface="Arial"/>
              </a:endParaRPr>
            </a:p>
          </p:txBody>
        </p:sp>
      </p:grpSp>
    </p:spTree>
    <p:extLst>
      <p:ext uri="{BB962C8B-B14F-4D97-AF65-F5344CB8AC3E}">
        <p14:creationId xmlns:p14="http://schemas.microsoft.com/office/powerpoint/2010/main" val="3944086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43294" y="515319"/>
            <a:ext cx="5730100" cy="3978275"/>
            <a:chOff x="393700" y="292100"/>
            <a:chExt cx="4953054" cy="3155635"/>
          </a:xfrm>
        </p:grpSpPr>
        <p:grpSp>
          <p:nvGrpSpPr>
            <p:cNvPr id="2" name="Group 1"/>
            <p:cNvGrpSpPr/>
            <p:nvPr/>
          </p:nvGrpSpPr>
          <p:grpSpPr>
            <a:xfrm>
              <a:off x="393700" y="292100"/>
              <a:ext cx="4953054" cy="3155635"/>
              <a:chOff x="393700" y="215900"/>
              <a:chExt cx="4953054" cy="3155635"/>
            </a:xfrm>
          </p:grpSpPr>
          <p:pic>
            <p:nvPicPr>
              <p:cNvPr id="3" name="Picture 2"/>
              <p:cNvPicPr>
                <a:picLocks noChangeAspect="1"/>
              </p:cNvPicPr>
              <p:nvPr/>
            </p:nvPicPr>
            <p:blipFill rotWithShape="1">
              <a:blip r:embed="rId3"/>
              <a:srcRect r="45639" b="55200"/>
              <a:stretch/>
            </p:blipFill>
            <p:spPr>
              <a:xfrm>
                <a:off x="570044" y="392961"/>
                <a:ext cx="4301897" cy="2711126"/>
              </a:xfrm>
              <a:prstGeom prst="rect">
                <a:avLst/>
              </a:prstGeom>
            </p:spPr>
          </p:pic>
          <p:sp>
            <p:nvSpPr>
              <p:cNvPr id="4" name="Subtitle 2"/>
              <p:cNvSpPr txBox="1">
                <a:spLocks/>
              </p:cNvSpPr>
              <p:nvPr/>
            </p:nvSpPr>
            <p:spPr>
              <a:xfrm>
                <a:off x="570044" y="370495"/>
                <a:ext cx="248146" cy="259287"/>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200" dirty="0" smtClean="0">
                    <a:latin typeface="Helvetica" charset="0"/>
                    <a:ea typeface="Helvetica" charset="0"/>
                    <a:cs typeface="Helvetica" charset="0"/>
                  </a:rPr>
                  <a:t>A</a:t>
                </a:r>
                <a:endParaRPr lang="en-US" sz="1200" dirty="0">
                  <a:latin typeface="Helvetica" charset="0"/>
                  <a:ea typeface="Helvetica" charset="0"/>
                  <a:cs typeface="Helvetica" charset="0"/>
                </a:endParaRPr>
              </a:p>
            </p:txBody>
          </p:sp>
          <p:sp>
            <p:nvSpPr>
              <p:cNvPr id="5" name="Rectangle 4"/>
              <p:cNvSpPr/>
              <p:nvPr/>
            </p:nvSpPr>
            <p:spPr>
              <a:xfrm>
                <a:off x="551726" y="3104087"/>
                <a:ext cx="2051661" cy="2674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a:t>
                </a:r>
                <a:endParaRPr lang="en-US" dirty="0"/>
              </a:p>
            </p:txBody>
          </p:sp>
          <p:sp>
            <p:nvSpPr>
              <p:cNvPr id="6" name="Rectangle 5"/>
              <p:cNvSpPr/>
              <p:nvPr/>
            </p:nvSpPr>
            <p:spPr>
              <a:xfrm>
                <a:off x="4871941" y="2796337"/>
                <a:ext cx="474813" cy="2857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60550" y="2603382"/>
                <a:ext cx="493375" cy="830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31525" y="2720622"/>
                <a:ext cx="151433" cy="151433"/>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201416614"/>
                  </p:ext>
                </p:extLst>
              </p:nvPr>
            </p:nvGraphicFramePr>
            <p:xfrm>
              <a:off x="3538850" y="2710849"/>
              <a:ext cx="161204" cy="161204"/>
            </p:xfrm>
            <a:graphic>
              <a:graphicData uri="http://schemas.openxmlformats.org/presentationml/2006/ole">
                <mc:AlternateContent xmlns:mc="http://schemas.openxmlformats.org/markup-compatibility/2006">
                  <mc:Choice xmlns:v="urn:schemas-microsoft-com:vml" Requires="v">
                    <p:oleObj spid="_x0000_s105488" name="Equation" r:id="rId4" imgW="139700" imgH="139700" progId="Equation.DSMT4">
                      <p:embed/>
                    </p:oleObj>
                  </mc:Choice>
                  <mc:Fallback>
                    <p:oleObj name="Equation" r:id="rId4" imgW="139700" imgH="139700" progId="Equation.DSMT4">
                      <p:embed/>
                      <p:pic>
                        <p:nvPicPr>
                          <p:cNvPr id="0" name=""/>
                          <p:cNvPicPr/>
                          <p:nvPr/>
                        </p:nvPicPr>
                        <p:blipFill>
                          <a:blip r:embed="rId5"/>
                          <a:stretch>
                            <a:fillRect/>
                          </a:stretch>
                        </p:blipFill>
                        <p:spPr>
                          <a:xfrm>
                            <a:off x="3538850" y="2710849"/>
                            <a:ext cx="161204" cy="161204"/>
                          </a:xfrm>
                          <a:prstGeom prst="rect">
                            <a:avLst/>
                          </a:prstGeom>
                        </p:spPr>
                      </p:pic>
                    </p:oleObj>
                  </mc:Fallback>
                </mc:AlternateContent>
              </a:graphicData>
            </a:graphic>
          </p:graphicFrame>
          <p:sp>
            <p:nvSpPr>
              <p:cNvPr id="10" name="Rectangle 9"/>
              <p:cNvSpPr/>
              <p:nvPr/>
            </p:nvSpPr>
            <p:spPr>
              <a:xfrm>
                <a:off x="3008837" y="2583843"/>
                <a:ext cx="1323810" cy="11235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911140" y="2520342"/>
                <a:ext cx="1544895" cy="230847"/>
              </a:xfrm>
              <a:prstGeom prst="rect">
                <a:avLst/>
              </a:prstGeom>
              <a:noFill/>
            </p:spPr>
            <p:txBody>
              <a:bodyPr wrap="none" rtlCol="0">
                <a:spAutoFit/>
              </a:bodyPr>
              <a:lstStyle/>
              <a:p>
                <a:r>
                  <a:rPr lang="en-US" sz="700" dirty="0" smtClean="0"/>
                  <a:t>Filter            Scale        Threshold</a:t>
                </a:r>
                <a:endParaRPr lang="en-US" sz="700" dirty="0"/>
              </a:p>
            </p:txBody>
          </p:sp>
          <p:sp>
            <p:nvSpPr>
              <p:cNvPr id="12" name="Rectangle 11"/>
              <p:cNvSpPr/>
              <p:nvPr/>
            </p:nvSpPr>
            <p:spPr>
              <a:xfrm>
                <a:off x="393700" y="215900"/>
                <a:ext cx="444500" cy="520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p:cNvSpPr/>
            <p:nvPr/>
          </p:nvSpPr>
          <p:spPr>
            <a:xfrm>
              <a:off x="4332647" y="716406"/>
              <a:ext cx="744447" cy="19278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81492" y="1541585"/>
              <a:ext cx="744447" cy="402492"/>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501239" y="1541585"/>
              <a:ext cx="744447" cy="402492"/>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397421" y="2526223"/>
              <a:ext cx="744447" cy="14077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18190" y="305521"/>
              <a:ext cx="1404310" cy="39501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0" y="4031403"/>
            <a:ext cx="6886513" cy="1042095"/>
            <a:chOff x="0" y="4031403"/>
            <a:chExt cx="6886513" cy="1042095"/>
          </a:xfrm>
        </p:grpSpPr>
        <p:pic>
          <p:nvPicPr>
            <p:cNvPr id="22" name="Picture 4"/>
            <p:cNvPicPr>
              <a:picLocks noChangeAspect="1" noChangeArrowheads="1"/>
            </p:cNvPicPr>
            <p:nvPr/>
          </p:nvPicPr>
          <p:blipFill rotWithShape="1">
            <a:blip r:embed="rId6">
              <a:lum bright="-24000" contrast="42000"/>
            </a:blip>
            <a:srcRect l="19492" t="23077" r="20409" b="59514"/>
            <a:stretch/>
          </p:blipFill>
          <p:spPr bwMode="auto">
            <a:xfrm>
              <a:off x="2526453" y="4031403"/>
              <a:ext cx="4360060" cy="1042095"/>
            </a:xfrm>
            <a:prstGeom prst="rect">
              <a:avLst/>
            </a:prstGeom>
            <a:noFill/>
            <a:ln w="9525">
              <a:noFill/>
              <a:miter lim="800000"/>
              <a:headEnd/>
              <a:tailEnd/>
            </a:ln>
            <a:effectLst/>
          </p:spPr>
        </p:pic>
        <p:sp>
          <p:nvSpPr>
            <p:cNvPr id="24" name="TextBox 23"/>
            <p:cNvSpPr txBox="1"/>
            <p:nvPr/>
          </p:nvSpPr>
          <p:spPr>
            <a:xfrm>
              <a:off x="0" y="4128711"/>
              <a:ext cx="2247999" cy="646331"/>
            </a:xfrm>
            <a:prstGeom prst="rect">
              <a:avLst/>
            </a:prstGeom>
            <a:noFill/>
          </p:spPr>
          <p:txBody>
            <a:bodyPr wrap="square" rtlCol="0">
              <a:spAutoFit/>
            </a:bodyPr>
            <a:lstStyle/>
            <a:p>
              <a:pPr algn="ctr"/>
              <a:r>
                <a:rPr lang="en-US" sz="1800" u="none" dirty="0" smtClean="0">
                  <a:latin typeface="Arial"/>
                  <a:cs typeface="Arial"/>
                </a:rPr>
                <a:t>Like the multiple cell types in the retina</a:t>
              </a:r>
              <a:endParaRPr lang="en-US" sz="1800" u="none" dirty="0">
                <a:latin typeface="Arial"/>
                <a:cs typeface="Arial"/>
              </a:endParaRPr>
            </a:p>
          </p:txBody>
        </p:sp>
      </p:grpSp>
      <p:sp>
        <p:nvSpPr>
          <p:cNvPr id="26" name="TextBox 25"/>
          <p:cNvSpPr txBox="1"/>
          <p:nvPr/>
        </p:nvSpPr>
        <p:spPr>
          <a:xfrm>
            <a:off x="3336890" y="286017"/>
            <a:ext cx="2816083" cy="492443"/>
          </a:xfrm>
          <a:prstGeom prst="rect">
            <a:avLst/>
          </a:prstGeom>
          <a:noFill/>
        </p:spPr>
        <p:txBody>
          <a:bodyPr wrap="none" rtlCol="0">
            <a:spAutoFit/>
          </a:bodyPr>
          <a:lstStyle/>
          <a:p>
            <a:r>
              <a:rPr lang="en-US" sz="2600" u="none" dirty="0" smtClean="0">
                <a:latin typeface="Arial"/>
                <a:cs typeface="Arial"/>
              </a:rPr>
              <a:t>Multiple cell types</a:t>
            </a:r>
            <a:endParaRPr lang="en-US" sz="2600" u="none" dirty="0">
              <a:latin typeface="Arial"/>
              <a:cs typeface="Arial"/>
            </a:endParaRPr>
          </a:p>
        </p:txBody>
      </p:sp>
      <p:sp>
        <p:nvSpPr>
          <p:cNvPr id="27" name="TextBox 26"/>
          <p:cNvSpPr txBox="1"/>
          <p:nvPr/>
        </p:nvSpPr>
        <p:spPr>
          <a:xfrm>
            <a:off x="4498207" y="3157169"/>
            <a:ext cx="1146881" cy="544765"/>
          </a:xfrm>
          <a:prstGeom prst="rect">
            <a:avLst/>
          </a:prstGeom>
          <a:noFill/>
        </p:spPr>
        <p:txBody>
          <a:bodyPr wrap="none" rtlCol="0">
            <a:spAutoFit/>
          </a:bodyPr>
          <a:lstStyle/>
          <a:p>
            <a:pPr algn="ctr">
              <a:lnSpc>
                <a:spcPct val="80000"/>
              </a:lnSpc>
            </a:pPr>
            <a:r>
              <a:rPr lang="en-US" sz="1800" u="none" dirty="0" smtClean="0">
                <a:latin typeface="Arial"/>
                <a:cs typeface="Arial"/>
              </a:rPr>
              <a:t>Multiple</a:t>
            </a:r>
          </a:p>
          <a:p>
            <a:pPr algn="ctr">
              <a:lnSpc>
                <a:spcPct val="80000"/>
              </a:lnSpc>
            </a:pPr>
            <a:r>
              <a:rPr lang="en-US" sz="1800" u="none" dirty="0" smtClean="0">
                <a:latin typeface="Arial"/>
                <a:cs typeface="Arial"/>
              </a:rPr>
              <a:t>cell types</a:t>
            </a:r>
            <a:endParaRPr lang="en-US" sz="1800" u="none" dirty="0">
              <a:latin typeface="Arial"/>
              <a:cs typeface="Arial"/>
            </a:endParaRPr>
          </a:p>
        </p:txBody>
      </p:sp>
    </p:spTree>
    <p:extLst>
      <p:ext uri="{BB962C8B-B14F-4D97-AF65-F5344CB8AC3E}">
        <p14:creationId xmlns:p14="http://schemas.microsoft.com/office/powerpoint/2010/main" val="10631597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4419" b="55200"/>
          <a:stretch/>
        </p:blipFill>
        <p:spPr>
          <a:xfrm>
            <a:off x="160714" y="738538"/>
            <a:ext cx="6919535" cy="3417887"/>
          </a:xfrm>
          <a:prstGeom prst="rect">
            <a:avLst/>
          </a:prstGeom>
        </p:spPr>
      </p:pic>
      <p:sp>
        <p:nvSpPr>
          <p:cNvPr id="4" name="Subtitle 2"/>
          <p:cNvSpPr txBox="1">
            <a:spLocks/>
          </p:cNvSpPr>
          <p:nvPr/>
        </p:nvSpPr>
        <p:spPr>
          <a:xfrm>
            <a:off x="160715" y="710215"/>
            <a:ext cx="287076" cy="32688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200" dirty="0" smtClean="0">
                <a:latin typeface="Helvetica" charset="0"/>
                <a:ea typeface="Helvetica" charset="0"/>
                <a:cs typeface="Helvetica" charset="0"/>
              </a:rPr>
              <a:t>A</a:t>
            </a:r>
            <a:endParaRPr lang="en-US" sz="1200" dirty="0">
              <a:latin typeface="Helvetica" charset="0"/>
              <a:ea typeface="Helvetica" charset="0"/>
              <a:cs typeface="Helvetica" charset="0"/>
            </a:endParaRPr>
          </a:p>
        </p:txBody>
      </p:sp>
      <p:sp>
        <p:nvSpPr>
          <p:cNvPr id="5" name="Rectangle 4"/>
          <p:cNvSpPr/>
          <p:nvPr/>
        </p:nvSpPr>
        <p:spPr>
          <a:xfrm>
            <a:off x="139523" y="4156425"/>
            <a:ext cx="2373530" cy="3371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a:t>
            </a:r>
            <a:endParaRPr lang="en-US" dirty="0"/>
          </a:p>
        </p:txBody>
      </p:sp>
      <p:sp>
        <p:nvSpPr>
          <p:cNvPr id="6" name="Rectangle 5"/>
          <p:cNvSpPr/>
          <p:nvPr/>
        </p:nvSpPr>
        <p:spPr>
          <a:xfrm>
            <a:off x="5137503" y="3768448"/>
            <a:ext cx="549303" cy="3602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89002" y="3525192"/>
            <a:ext cx="570777" cy="10469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86800" y="3672995"/>
            <a:ext cx="175190" cy="190910"/>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53845787"/>
              </p:ext>
            </p:extLst>
          </p:nvPr>
        </p:nvGraphicFramePr>
        <p:xfrm>
          <a:off x="3595274" y="3660674"/>
          <a:ext cx="186494" cy="203228"/>
        </p:xfrm>
        <a:graphic>
          <a:graphicData uri="http://schemas.openxmlformats.org/presentationml/2006/ole">
            <mc:AlternateContent xmlns:mc="http://schemas.openxmlformats.org/markup-compatibility/2006">
              <mc:Choice xmlns:v="urn:schemas-microsoft-com:vml" Requires="v">
                <p:oleObj spid="_x0000_s106512" name="Equation" r:id="rId4" imgW="139700" imgH="139700" progId="Equation.DSMT4">
                  <p:embed/>
                </p:oleObj>
              </mc:Choice>
              <mc:Fallback>
                <p:oleObj name="Equation" r:id="rId4" imgW="139700" imgH="139700" progId="Equation.DSMT4">
                  <p:embed/>
                  <p:pic>
                    <p:nvPicPr>
                      <p:cNvPr id="0" name=""/>
                      <p:cNvPicPr/>
                      <p:nvPr/>
                    </p:nvPicPr>
                    <p:blipFill>
                      <a:blip r:embed="rId5"/>
                      <a:stretch>
                        <a:fillRect/>
                      </a:stretch>
                    </p:blipFill>
                    <p:spPr>
                      <a:xfrm>
                        <a:off x="3595274" y="3660674"/>
                        <a:ext cx="186494" cy="203228"/>
                      </a:xfrm>
                      <a:prstGeom prst="rect">
                        <a:avLst/>
                      </a:prstGeom>
                    </p:spPr>
                  </p:pic>
                </p:oleObj>
              </mc:Fallback>
            </mc:AlternateContent>
          </a:graphicData>
        </a:graphic>
      </p:graphicFrame>
      <p:sp>
        <p:nvSpPr>
          <p:cNvPr id="10" name="Rectangle 9"/>
          <p:cNvSpPr/>
          <p:nvPr/>
        </p:nvSpPr>
        <p:spPr>
          <a:xfrm>
            <a:off x="2982111" y="3500559"/>
            <a:ext cx="1531492" cy="14164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869088" y="3420504"/>
            <a:ext cx="1787262" cy="291026"/>
          </a:xfrm>
          <a:prstGeom prst="rect">
            <a:avLst/>
          </a:prstGeom>
          <a:noFill/>
        </p:spPr>
        <p:txBody>
          <a:bodyPr wrap="none" rtlCol="0">
            <a:spAutoFit/>
          </a:bodyPr>
          <a:lstStyle/>
          <a:p>
            <a:r>
              <a:rPr lang="en-US" sz="700" dirty="0" smtClean="0"/>
              <a:t>Filter            Scale        Threshold</a:t>
            </a:r>
            <a:endParaRPr lang="en-US" sz="700" dirty="0"/>
          </a:p>
        </p:txBody>
      </p:sp>
      <p:sp>
        <p:nvSpPr>
          <p:cNvPr id="12" name="Rectangle 11"/>
          <p:cNvSpPr/>
          <p:nvPr/>
        </p:nvSpPr>
        <p:spPr>
          <a:xfrm>
            <a:off x="-43294" y="515319"/>
            <a:ext cx="514234" cy="65644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670796" y="1300874"/>
            <a:ext cx="861238" cy="17471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588540" y="3331854"/>
            <a:ext cx="861238" cy="17747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498208" y="3157169"/>
            <a:ext cx="1146881" cy="544765"/>
          </a:xfrm>
          <a:prstGeom prst="rect">
            <a:avLst/>
          </a:prstGeom>
          <a:noFill/>
        </p:spPr>
        <p:txBody>
          <a:bodyPr wrap="none" rtlCol="0">
            <a:spAutoFit/>
          </a:bodyPr>
          <a:lstStyle/>
          <a:p>
            <a:pPr algn="ctr">
              <a:lnSpc>
                <a:spcPct val="80000"/>
              </a:lnSpc>
            </a:pPr>
            <a:r>
              <a:rPr lang="en-US" sz="1800" u="none" dirty="0" smtClean="0">
                <a:latin typeface="Arial"/>
                <a:cs typeface="Arial"/>
              </a:rPr>
              <a:t>Multiple</a:t>
            </a:r>
          </a:p>
          <a:p>
            <a:pPr algn="ctr">
              <a:lnSpc>
                <a:spcPct val="80000"/>
              </a:lnSpc>
            </a:pPr>
            <a:r>
              <a:rPr lang="en-US" sz="1800" u="none" dirty="0" smtClean="0">
                <a:latin typeface="Arial"/>
                <a:cs typeface="Arial"/>
              </a:rPr>
              <a:t>cell types</a:t>
            </a:r>
            <a:endParaRPr lang="en-US" sz="1800" u="none" dirty="0">
              <a:latin typeface="Arial"/>
              <a:cs typeface="Arial"/>
            </a:endParaRPr>
          </a:p>
        </p:txBody>
      </p:sp>
      <p:sp>
        <p:nvSpPr>
          <p:cNvPr id="18" name="Rectangle 17"/>
          <p:cNvSpPr/>
          <p:nvPr/>
        </p:nvSpPr>
        <p:spPr>
          <a:xfrm>
            <a:off x="447791" y="532239"/>
            <a:ext cx="1624621" cy="497985"/>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4"/>
          <p:cNvPicPr>
            <a:picLocks noChangeAspect="1" noChangeArrowheads="1"/>
          </p:cNvPicPr>
          <p:nvPr/>
        </p:nvPicPr>
        <p:blipFill rotWithShape="1">
          <a:blip r:embed="rId6">
            <a:lum bright="-24000" contrast="42000"/>
          </a:blip>
          <a:srcRect l="19492" t="23077" r="20409" b="59514"/>
          <a:stretch/>
        </p:blipFill>
        <p:spPr bwMode="auto">
          <a:xfrm>
            <a:off x="2526453" y="4031403"/>
            <a:ext cx="4360060" cy="1042095"/>
          </a:xfrm>
          <a:prstGeom prst="rect">
            <a:avLst/>
          </a:prstGeom>
          <a:noFill/>
          <a:ln w="9525">
            <a:noFill/>
            <a:miter lim="800000"/>
            <a:headEnd/>
            <a:tailEnd/>
          </a:ln>
          <a:effectLst/>
        </p:spPr>
      </p:pic>
      <p:sp>
        <p:nvSpPr>
          <p:cNvPr id="29" name="Rectangle 28"/>
          <p:cNvSpPr/>
          <p:nvPr/>
        </p:nvSpPr>
        <p:spPr>
          <a:xfrm>
            <a:off x="6202980" y="3284164"/>
            <a:ext cx="1417019" cy="51582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43293" y="5073498"/>
            <a:ext cx="7663292" cy="1124857"/>
            <a:chOff x="-43293" y="5073498"/>
            <a:chExt cx="7663292" cy="1124857"/>
          </a:xfrm>
        </p:grpSpPr>
        <p:sp>
          <p:nvSpPr>
            <p:cNvPr id="24" name="TextBox 23"/>
            <p:cNvSpPr txBox="1"/>
            <p:nvPr/>
          </p:nvSpPr>
          <p:spPr>
            <a:xfrm>
              <a:off x="-43293" y="5396663"/>
              <a:ext cx="2100694" cy="646331"/>
            </a:xfrm>
            <a:prstGeom prst="rect">
              <a:avLst/>
            </a:prstGeom>
            <a:noFill/>
          </p:spPr>
          <p:txBody>
            <a:bodyPr wrap="square" rtlCol="0">
              <a:spAutoFit/>
            </a:bodyPr>
            <a:lstStyle/>
            <a:p>
              <a:pPr algn="ctr"/>
              <a:r>
                <a:rPr lang="en-US" sz="1800" u="none" dirty="0" smtClean="0">
                  <a:latin typeface="Arial"/>
                  <a:cs typeface="Arial"/>
                </a:rPr>
                <a:t>Like the hierarchy of retinal circuitry</a:t>
              </a:r>
              <a:endParaRPr lang="en-US" sz="1800" u="none" dirty="0">
                <a:latin typeface="Arial"/>
                <a:cs typeface="Arial"/>
              </a:endParaRPr>
            </a:p>
          </p:txBody>
        </p:sp>
        <p:pic>
          <p:nvPicPr>
            <p:cNvPr id="31" name="Picture 4"/>
            <p:cNvPicPr>
              <a:picLocks noChangeAspect="1" noChangeArrowheads="1"/>
            </p:cNvPicPr>
            <p:nvPr/>
          </p:nvPicPr>
          <p:blipFill rotWithShape="1">
            <a:blip r:embed="rId6">
              <a:lum bright="-24000" contrast="42000"/>
            </a:blip>
            <a:srcRect l="-817" t="39082" r="22614" b="42127"/>
            <a:stretch/>
          </p:blipFill>
          <p:spPr bwMode="auto">
            <a:xfrm>
              <a:off x="1946642" y="5073498"/>
              <a:ext cx="5673357" cy="1124857"/>
            </a:xfrm>
            <a:prstGeom prst="rect">
              <a:avLst/>
            </a:prstGeom>
            <a:noFill/>
            <a:ln w="9525">
              <a:noFill/>
              <a:miter lim="800000"/>
              <a:headEnd/>
              <a:tailEnd/>
            </a:ln>
            <a:effectLst/>
          </p:spPr>
        </p:pic>
      </p:grpSp>
      <p:sp>
        <p:nvSpPr>
          <p:cNvPr id="32" name="TextBox 31"/>
          <p:cNvSpPr txBox="1"/>
          <p:nvPr/>
        </p:nvSpPr>
        <p:spPr>
          <a:xfrm>
            <a:off x="152400" y="4281111"/>
            <a:ext cx="2247999" cy="646331"/>
          </a:xfrm>
          <a:prstGeom prst="rect">
            <a:avLst/>
          </a:prstGeom>
          <a:noFill/>
        </p:spPr>
        <p:txBody>
          <a:bodyPr wrap="square" rtlCol="0">
            <a:spAutoFit/>
          </a:bodyPr>
          <a:lstStyle/>
          <a:p>
            <a:pPr algn="ctr"/>
            <a:r>
              <a:rPr lang="en-US" sz="1800" u="none" dirty="0" smtClean="0">
                <a:latin typeface="Arial"/>
                <a:cs typeface="Arial"/>
              </a:rPr>
              <a:t>Like the multiple cell types in the retina</a:t>
            </a:r>
            <a:endParaRPr lang="en-US" sz="1800" u="none" dirty="0">
              <a:latin typeface="Arial"/>
              <a:cs typeface="Arial"/>
            </a:endParaRPr>
          </a:p>
        </p:txBody>
      </p:sp>
      <p:sp>
        <p:nvSpPr>
          <p:cNvPr id="33" name="TextBox 32"/>
          <p:cNvSpPr txBox="1"/>
          <p:nvPr/>
        </p:nvSpPr>
        <p:spPr>
          <a:xfrm>
            <a:off x="3328425" y="286017"/>
            <a:ext cx="2426979" cy="492443"/>
          </a:xfrm>
          <a:prstGeom prst="rect">
            <a:avLst/>
          </a:prstGeom>
          <a:noFill/>
        </p:spPr>
        <p:txBody>
          <a:bodyPr wrap="none" rtlCol="0">
            <a:spAutoFit/>
          </a:bodyPr>
          <a:lstStyle/>
          <a:p>
            <a:r>
              <a:rPr lang="en-US" sz="2600" u="none" dirty="0" smtClean="0">
                <a:latin typeface="Arial"/>
                <a:cs typeface="Arial"/>
              </a:rPr>
              <a:t>Multiple Layers</a:t>
            </a:r>
            <a:endParaRPr lang="en-US" sz="2600" u="none" dirty="0">
              <a:latin typeface="Arial"/>
              <a:cs typeface="Arial"/>
            </a:endParaRPr>
          </a:p>
        </p:txBody>
      </p:sp>
    </p:spTree>
    <p:extLst>
      <p:ext uri="{BB962C8B-B14F-4D97-AF65-F5344CB8AC3E}">
        <p14:creationId xmlns:p14="http://schemas.microsoft.com/office/powerpoint/2010/main" val="22063627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750" y="1619250"/>
            <a:ext cx="8620125" cy="2974392"/>
          </a:xfrm>
          <a:prstGeom prst="rect">
            <a:avLst/>
          </a:prstGeom>
        </p:spPr>
      </p:pic>
      <p:sp>
        <p:nvSpPr>
          <p:cNvPr id="3" name="TextBox 2"/>
          <p:cNvSpPr txBox="1"/>
          <p:nvPr/>
        </p:nvSpPr>
        <p:spPr>
          <a:xfrm>
            <a:off x="2064866" y="381000"/>
            <a:ext cx="5211683" cy="492443"/>
          </a:xfrm>
          <a:prstGeom prst="rect">
            <a:avLst/>
          </a:prstGeom>
          <a:noFill/>
        </p:spPr>
        <p:txBody>
          <a:bodyPr wrap="none" rtlCol="0">
            <a:spAutoFit/>
          </a:bodyPr>
          <a:lstStyle/>
          <a:p>
            <a:r>
              <a:rPr lang="en-US" sz="2600" dirty="0" smtClean="0">
                <a:latin typeface="Arial"/>
                <a:cs typeface="Arial"/>
              </a:rPr>
              <a:t>Object Recognition </a:t>
            </a:r>
            <a:r>
              <a:rPr lang="en-US" sz="2600" dirty="0">
                <a:latin typeface="Arial"/>
                <a:cs typeface="Arial"/>
              </a:rPr>
              <a:t>D</a:t>
            </a:r>
            <a:r>
              <a:rPr lang="en-US" sz="2600" dirty="0" smtClean="0">
                <a:latin typeface="Arial"/>
                <a:cs typeface="Arial"/>
              </a:rPr>
              <a:t>eep </a:t>
            </a:r>
            <a:r>
              <a:rPr lang="en-US" sz="2600" dirty="0">
                <a:latin typeface="Arial"/>
                <a:cs typeface="Arial"/>
              </a:rPr>
              <a:t>N</a:t>
            </a:r>
            <a:r>
              <a:rPr lang="en-US" sz="2600" dirty="0" smtClean="0">
                <a:latin typeface="Arial"/>
                <a:cs typeface="Arial"/>
              </a:rPr>
              <a:t>etwork</a:t>
            </a:r>
            <a:endParaRPr lang="en-US" sz="2600" dirty="0">
              <a:latin typeface="Arial"/>
              <a:cs typeface="Arial"/>
            </a:endParaRPr>
          </a:p>
        </p:txBody>
      </p:sp>
    </p:spTree>
    <p:extLst>
      <p:ext uri="{BB962C8B-B14F-4D97-AF65-F5344CB8AC3E}">
        <p14:creationId xmlns:p14="http://schemas.microsoft.com/office/powerpoint/2010/main" val="5797061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105684" y="2935557"/>
            <a:ext cx="384687" cy="54955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393700" y="292100"/>
            <a:ext cx="8089900" cy="3155635"/>
            <a:chOff x="393700" y="215900"/>
            <a:chExt cx="8089900" cy="3155635"/>
          </a:xfrm>
        </p:grpSpPr>
        <p:pic>
          <p:nvPicPr>
            <p:cNvPr id="4" name="Picture 3"/>
            <p:cNvPicPr>
              <a:picLocks noChangeAspect="1"/>
            </p:cNvPicPr>
            <p:nvPr/>
          </p:nvPicPr>
          <p:blipFill rotWithShape="1">
            <a:blip r:embed="rId3"/>
            <a:srcRect b="57176"/>
            <a:stretch/>
          </p:blipFill>
          <p:spPr>
            <a:xfrm>
              <a:off x="570044" y="392961"/>
              <a:ext cx="7913556" cy="2591539"/>
            </a:xfrm>
            <a:prstGeom prst="rect">
              <a:avLst/>
            </a:prstGeom>
          </p:spPr>
        </p:pic>
        <p:sp>
          <p:nvSpPr>
            <p:cNvPr id="7" name="Subtitle 2"/>
            <p:cNvSpPr txBox="1">
              <a:spLocks/>
            </p:cNvSpPr>
            <p:nvPr/>
          </p:nvSpPr>
          <p:spPr>
            <a:xfrm>
              <a:off x="570044" y="370495"/>
              <a:ext cx="248146" cy="259287"/>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200" dirty="0" smtClean="0">
                  <a:latin typeface="Helvetica" charset="0"/>
                  <a:ea typeface="Helvetica" charset="0"/>
                  <a:cs typeface="Helvetica" charset="0"/>
                </a:rPr>
                <a:t>A</a:t>
              </a:r>
              <a:endParaRPr lang="en-US" sz="1200" dirty="0">
                <a:latin typeface="Helvetica" charset="0"/>
                <a:ea typeface="Helvetica" charset="0"/>
                <a:cs typeface="Helvetica" charset="0"/>
              </a:endParaRPr>
            </a:p>
          </p:txBody>
        </p:sp>
        <p:sp>
          <p:nvSpPr>
            <p:cNvPr id="9" name="Rectangle 8"/>
            <p:cNvSpPr/>
            <p:nvPr/>
          </p:nvSpPr>
          <p:spPr>
            <a:xfrm>
              <a:off x="551726" y="3104087"/>
              <a:ext cx="2051661" cy="2674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1941" y="2796337"/>
              <a:ext cx="474813" cy="2857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60550" y="2603382"/>
              <a:ext cx="493375" cy="830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31525" y="2720622"/>
              <a:ext cx="151433" cy="151433"/>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6" name="Object 15"/>
            <p:cNvGraphicFramePr>
              <a:graphicFrameLocks noChangeAspect="1"/>
            </p:cNvGraphicFramePr>
            <p:nvPr>
              <p:extLst>
                <p:ext uri="{D42A27DB-BD31-4B8C-83A1-F6EECF244321}">
                  <p14:modId xmlns:p14="http://schemas.microsoft.com/office/powerpoint/2010/main" val="96028832"/>
                </p:ext>
              </p:extLst>
            </p:nvPr>
          </p:nvGraphicFramePr>
          <p:xfrm>
            <a:off x="3538850" y="2710849"/>
            <a:ext cx="161204" cy="161204"/>
          </p:xfrm>
          <a:graphic>
            <a:graphicData uri="http://schemas.openxmlformats.org/presentationml/2006/ole">
              <mc:AlternateContent xmlns:mc="http://schemas.openxmlformats.org/markup-compatibility/2006">
                <mc:Choice xmlns:v="urn:schemas-microsoft-com:vml" Requires="v">
                  <p:oleObj spid="_x0000_s107536" name="Equation" r:id="rId4" imgW="139700" imgH="139700" progId="Equation.DSMT4">
                    <p:embed/>
                  </p:oleObj>
                </mc:Choice>
                <mc:Fallback>
                  <p:oleObj name="Equation" r:id="rId4" imgW="139700" imgH="139700" progId="Equation.DSMT4">
                    <p:embed/>
                    <p:pic>
                      <p:nvPicPr>
                        <p:cNvPr id="0" name=""/>
                        <p:cNvPicPr/>
                        <p:nvPr/>
                      </p:nvPicPr>
                      <p:blipFill>
                        <a:blip r:embed="rId5"/>
                        <a:stretch>
                          <a:fillRect/>
                        </a:stretch>
                      </p:blipFill>
                      <p:spPr>
                        <a:xfrm>
                          <a:off x="3538850" y="2710849"/>
                          <a:ext cx="161204" cy="161204"/>
                        </a:xfrm>
                        <a:prstGeom prst="rect">
                          <a:avLst/>
                        </a:prstGeom>
                      </p:spPr>
                    </p:pic>
                  </p:oleObj>
                </mc:Fallback>
              </mc:AlternateContent>
            </a:graphicData>
          </a:graphic>
        </p:graphicFrame>
        <p:sp>
          <p:nvSpPr>
            <p:cNvPr id="17" name="Rectangle 16"/>
            <p:cNvSpPr/>
            <p:nvPr/>
          </p:nvSpPr>
          <p:spPr>
            <a:xfrm>
              <a:off x="3008837" y="2583843"/>
              <a:ext cx="1323810" cy="11235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911140" y="2520342"/>
              <a:ext cx="1544895" cy="230847"/>
            </a:xfrm>
            <a:prstGeom prst="rect">
              <a:avLst/>
            </a:prstGeom>
            <a:noFill/>
          </p:spPr>
          <p:txBody>
            <a:bodyPr wrap="none" rtlCol="0">
              <a:spAutoFit/>
            </a:bodyPr>
            <a:lstStyle/>
            <a:p>
              <a:r>
                <a:rPr lang="en-US" sz="700" dirty="0" smtClean="0"/>
                <a:t>Filter            Scale        Threshold</a:t>
              </a:r>
              <a:endParaRPr lang="en-US" sz="700" dirty="0"/>
            </a:p>
          </p:txBody>
        </p:sp>
        <p:sp>
          <p:nvSpPr>
            <p:cNvPr id="3" name="Rectangle 2"/>
            <p:cNvSpPr/>
            <p:nvPr/>
          </p:nvSpPr>
          <p:spPr>
            <a:xfrm>
              <a:off x="393700" y="215900"/>
              <a:ext cx="444500" cy="520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2013750" y="76200"/>
            <a:ext cx="5532296" cy="430887"/>
          </a:xfrm>
          <a:prstGeom prst="rect">
            <a:avLst/>
          </a:prstGeom>
          <a:noFill/>
        </p:spPr>
        <p:txBody>
          <a:bodyPr wrap="none" rtlCol="0">
            <a:spAutoFit/>
          </a:bodyPr>
          <a:lstStyle/>
          <a:p>
            <a:r>
              <a:rPr lang="en-US" sz="2200" u="none" dirty="0" smtClean="0">
                <a:latin typeface="Arial"/>
                <a:cs typeface="Arial"/>
              </a:rPr>
              <a:t>Convolutional Network Model of the Retina</a:t>
            </a:r>
            <a:endParaRPr lang="en-US" sz="2200" u="none" dirty="0">
              <a:latin typeface="Arial"/>
              <a:cs typeface="Arial"/>
            </a:endParaRPr>
          </a:p>
        </p:txBody>
      </p:sp>
      <p:sp>
        <p:nvSpPr>
          <p:cNvPr id="23" name="Shape 414"/>
          <p:cNvSpPr/>
          <p:nvPr/>
        </p:nvSpPr>
        <p:spPr>
          <a:xfrm>
            <a:off x="269708" y="6420537"/>
            <a:ext cx="7223291" cy="323163"/>
          </a:xfrm>
          <a:prstGeom prst="rect">
            <a:avLst/>
          </a:prstGeom>
          <a:ln w="12700">
            <a:miter lim="400000"/>
          </a:ln>
          <a:extLst>
            <a:ext uri="{C572A759-6A51-4108-AA02-DFA0A04FC94B}">
              <ma14:wrappingTextBoxFlag xmlns:ma14="http://schemas.microsoft.com/office/mac/drawingml/2011/main" val="1"/>
            </a:ext>
          </a:extLst>
        </p:spPr>
        <p:txBody>
          <a:bodyPr wrap="square" lIns="38099" tIns="38099" rIns="38099" bIns="38099">
            <a:spAutoFit/>
          </a:bodyPr>
          <a:lstStyle/>
          <a:p>
            <a:pPr defTabSz="380976">
              <a:defRPr sz="1600"/>
            </a:pPr>
            <a:r>
              <a:rPr sz="1600" dirty="0">
                <a:latin typeface="Helvetica Neue" charset="0"/>
                <a:ea typeface="Helvetica Neue" charset="0"/>
                <a:cs typeface="Helvetica Neue" charset="0"/>
              </a:rPr>
              <a:t>McIntosh</a:t>
            </a:r>
            <a:r>
              <a:rPr sz="1600" dirty="0" smtClean="0">
                <a:latin typeface="Helvetica Neue" charset="0"/>
                <a:ea typeface="Helvetica Neue" charset="0"/>
                <a:cs typeface="Helvetica Neue" charset="0"/>
              </a:rPr>
              <a:t>, L., </a:t>
            </a:r>
            <a:r>
              <a:rPr lang="en-US" sz="1600" dirty="0" smtClean="0">
                <a:latin typeface="Helvetica Neue" charset="0"/>
                <a:ea typeface="Helvetica Neue" charset="0"/>
                <a:cs typeface="Helvetica Neue" charset="0"/>
              </a:rPr>
              <a:t>et al., (</a:t>
            </a:r>
            <a:r>
              <a:rPr sz="1600" dirty="0" smtClean="0">
                <a:latin typeface="Helvetica Neue" charset="0"/>
                <a:ea typeface="Helvetica Neue" charset="0"/>
                <a:cs typeface="Helvetica Neue" charset="0"/>
              </a:rPr>
              <a:t>NIPS 2016</a:t>
            </a:r>
            <a:r>
              <a:rPr lang="en-US" sz="1600" dirty="0" smtClean="0">
                <a:latin typeface="Helvetica Neue" charset="0"/>
                <a:ea typeface="Helvetica Neue" charset="0"/>
                <a:cs typeface="Helvetica Neue" charset="0"/>
              </a:rPr>
              <a:t>), Maheswaranathan et al., (</a:t>
            </a:r>
            <a:r>
              <a:rPr lang="en-US" sz="1600" i="1" dirty="0" smtClean="0">
                <a:latin typeface="Helvetica Neue" charset="0"/>
                <a:ea typeface="Helvetica Neue" charset="0"/>
                <a:cs typeface="Helvetica Neue" charset="0"/>
              </a:rPr>
              <a:t>biorxiv 2018).</a:t>
            </a:r>
            <a:endParaRPr sz="1600" dirty="0">
              <a:latin typeface="Helvetica Neue" charset="0"/>
              <a:ea typeface="Helvetica Neue" charset="0"/>
              <a:cs typeface="Helvetica Neue" charset="0"/>
            </a:endParaRPr>
          </a:p>
        </p:txBody>
      </p:sp>
      <p:grpSp>
        <p:nvGrpSpPr>
          <p:cNvPr id="10" name="Group 9"/>
          <p:cNvGrpSpPr/>
          <p:nvPr/>
        </p:nvGrpSpPr>
        <p:grpSpPr>
          <a:xfrm>
            <a:off x="65267" y="3377810"/>
            <a:ext cx="6947661" cy="2615786"/>
            <a:chOff x="65267" y="3377810"/>
            <a:chExt cx="6947661" cy="2615786"/>
          </a:xfrm>
        </p:grpSpPr>
        <p:grpSp>
          <p:nvGrpSpPr>
            <p:cNvPr id="6" name="Group 5"/>
            <p:cNvGrpSpPr/>
            <p:nvPr/>
          </p:nvGrpSpPr>
          <p:grpSpPr>
            <a:xfrm>
              <a:off x="65267" y="3377810"/>
              <a:ext cx="3238972" cy="2615786"/>
              <a:chOff x="65267" y="3377810"/>
              <a:chExt cx="3238972" cy="2615786"/>
            </a:xfrm>
          </p:grpSpPr>
          <p:pic>
            <p:nvPicPr>
              <p:cNvPr id="42" name="Picture 41"/>
              <p:cNvPicPr>
                <a:picLocks noChangeAspect="1"/>
              </p:cNvPicPr>
              <p:nvPr/>
            </p:nvPicPr>
            <p:blipFill rotWithShape="1">
              <a:blip r:embed="rId3"/>
              <a:srcRect l="8116" t="71923" r="49305" b="7151"/>
              <a:stretch/>
            </p:blipFill>
            <p:spPr>
              <a:xfrm>
                <a:off x="707165" y="3819010"/>
                <a:ext cx="2156445" cy="810417"/>
              </a:xfrm>
              <a:prstGeom prst="rect">
                <a:avLst/>
              </a:prstGeom>
            </p:spPr>
          </p:pic>
          <p:sp>
            <p:nvSpPr>
              <p:cNvPr id="43" name="TextBox 42"/>
              <p:cNvSpPr txBox="1"/>
              <p:nvPr/>
            </p:nvSpPr>
            <p:spPr>
              <a:xfrm>
                <a:off x="292449" y="3705235"/>
                <a:ext cx="505611" cy="323165"/>
              </a:xfrm>
              <a:prstGeom prst="rect">
                <a:avLst/>
              </a:prstGeom>
              <a:noFill/>
            </p:spPr>
            <p:txBody>
              <a:bodyPr wrap="none" rtlCol="0">
                <a:spAutoFit/>
              </a:bodyPr>
              <a:lstStyle/>
              <a:p>
                <a:r>
                  <a:rPr lang="en-US" sz="1500" u="none" dirty="0" smtClean="0">
                    <a:latin typeface="Arial"/>
                    <a:cs typeface="Arial"/>
                  </a:rPr>
                  <a:t>100</a:t>
                </a:r>
                <a:endParaRPr lang="en-US" sz="1500" u="none" dirty="0">
                  <a:latin typeface="Arial"/>
                  <a:cs typeface="Arial"/>
                </a:endParaRPr>
              </a:p>
            </p:txBody>
          </p:sp>
          <p:sp>
            <p:nvSpPr>
              <p:cNvPr id="44" name="TextBox 43"/>
              <p:cNvSpPr txBox="1"/>
              <p:nvPr/>
            </p:nvSpPr>
            <p:spPr>
              <a:xfrm>
                <a:off x="462865" y="4373146"/>
                <a:ext cx="291648" cy="323165"/>
              </a:xfrm>
              <a:prstGeom prst="rect">
                <a:avLst/>
              </a:prstGeom>
              <a:noFill/>
            </p:spPr>
            <p:txBody>
              <a:bodyPr wrap="none" rtlCol="0">
                <a:spAutoFit/>
              </a:bodyPr>
              <a:lstStyle/>
              <a:p>
                <a:r>
                  <a:rPr lang="en-US" sz="1500" u="none" dirty="0" smtClean="0">
                    <a:latin typeface="Arial"/>
                    <a:cs typeface="Arial"/>
                  </a:rPr>
                  <a:t>0</a:t>
                </a:r>
                <a:endParaRPr lang="en-US" sz="1500" u="none" dirty="0">
                  <a:latin typeface="Arial"/>
                  <a:cs typeface="Arial"/>
                </a:endParaRPr>
              </a:p>
            </p:txBody>
          </p:sp>
          <p:grpSp>
            <p:nvGrpSpPr>
              <p:cNvPr id="45" name="Group 44"/>
              <p:cNvGrpSpPr/>
              <p:nvPr/>
            </p:nvGrpSpPr>
            <p:grpSpPr>
              <a:xfrm>
                <a:off x="580279" y="5514508"/>
                <a:ext cx="1916106" cy="479088"/>
                <a:chOff x="1717198" y="5822873"/>
                <a:chExt cx="1262282" cy="315611"/>
              </a:xfrm>
            </p:grpSpPr>
            <p:sp>
              <p:nvSpPr>
                <p:cNvPr id="55" name="TextBox 54"/>
                <p:cNvSpPr txBox="1"/>
                <p:nvPr/>
              </p:nvSpPr>
              <p:spPr>
                <a:xfrm>
                  <a:off x="1717198" y="5822873"/>
                  <a:ext cx="192130" cy="212893"/>
                </a:xfrm>
                <a:prstGeom prst="rect">
                  <a:avLst/>
                </a:prstGeom>
                <a:noFill/>
              </p:spPr>
              <p:txBody>
                <a:bodyPr wrap="none" rtlCol="0">
                  <a:spAutoFit/>
                </a:bodyPr>
                <a:lstStyle/>
                <a:p>
                  <a:r>
                    <a:rPr lang="en-US" sz="1500" u="none" dirty="0" smtClean="0">
                      <a:latin typeface="Arial"/>
                      <a:cs typeface="Arial"/>
                    </a:rPr>
                    <a:t>0</a:t>
                  </a:r>
                  <a:endParaRPr lang="en-US" sz="1500" u="none" dirty="0">
                    <a:latin typeface="Arial"/>
                    <a:cs typeface="Arial"/>
                  </a:endParaRPr>
                </a:p>
              </p:txBody>
            </p:sp>
            <p:sp>
              <p:nvSpPr>
                <p:cNvPr id="56" name="TextBox 55"/>
                <p:cNvSpPr txBox="1"/>
                <p:nvPr/>
              </p:nvSpPr>
              <p:spPr>
                <a:xfrm>
                  <a:off x="2194638" y="5822873"/>
                  <a:ext cx="262607" cy="212893"/>
                </a:xfrm>
                <a:prstGeom prst="rect">
                  <a:avLst/>
                </a:prstGeom>
                <a:noFill/>
              </p:spPr>
              <p:txBody>
                <a:bodyPr wrap="none" rtlCol="0">
                  <a:spAutoFit/>
                </a:bodyPr>
                <a:lstStyle/>
                <a:p>
                  <a:r>
                    <a:rPr lang="en-US" sz="1500" u="none" dirty="0" smtClean="0">
                      <a:latin typeface="Arial"/>
                      <a:cs typeface="Arial"/>
                    </a:rPr>
                    <a:t>10</a:t>
                  </a:r>
                  <a:endParaRPr lang="en-US" sz="1500" u="none" dirty="0">
                    <a:latin typeface="Arial"/>
                    <a:cs typeface="Arial"/>
                  </a:endParaRPr>
                </a:p>
              </p:txBody>
            </p:sp>
            <p:sp>
              <p:nvSpPr>
                <p:cNvPr id="57" name="TextBox 56"/>
                <p:cNvSpPr txBox="1"/>
                <p:nvPr/>
              </p:nvSpPr>
              <p:spPr>
                <a:xfrm>
                  <a:off x="2716873" y="5822873"/>
                  <a:ext cx="262607" cy="212893"/>
                </a:xfrm>
                <a:prstGeom prst="rect">
                  <a:avLst/>
                </a:prstGeom>
                <a:noFill/>
              </p:spPr>
              <p:txBody>
                <a:bodyPr wrap="none" rtlCol="0">
                  <a:spAutoFit/>
                </a:bodyPr>
                <a:lstStyle/>
                <a:p>
                  <a:r>
                    <a:rPr lang="en-US" sz="1500" u="none" dirty="0">
                      <a:latin typeface="Arial"/>
                      <a:cs typeface="Arial"/>
                    </a:rPr>
                    <a:t>2</a:t>
                  </a:r>
                  <a:r>
                    <a:rPr lang="en-US" sz="1500" u="none" dirty="0" smtClean="0">
                      <a:latin typeface="Arial"/>
                      <a:cs typeface="Arial"/>
                    </a:rPr>
                    <a:t>0</a:t>
                  </a:r>
                  <a:endParaRPr lang="en-US" sz="1500" u="none" dirty="0">
                    <a:latin typeface="Arial"/>
                    <a:cs typeface="Arial"/>
                  </a:endParaRPr>
                </a:p>
              </p:txBody>
            </p:sp>
            <p:sp>
              <p:nvSpPr>
                <p:cNvPr id="58" name="TextBox 57"/>
                <p:cNvSpPr txBox="1"/>
                <p:nvPr/>
              </p:nvSpPr>
              <p:spPr>
                <a:xfrm>
                  <a:off x="2181183" y="5925591"/>
                  <a:ext cx="581516" cy="212893"/>
                </a:xfrm>
                <a:prstGeom prst="rect">
                  <a:avLst/>
                </a:prstGeom>
                <a:noFill/>
              </p:spPr>
              <p:txBody>
                <a:bodyPr wrap="none" rtlCol="0">
                  <a:spAutoFit/>
                </a:bodyPr>
                <a:lstStyle/>
                <a:p>
                  <a:r>
                    <a:rPr lang="en-US" sz="1500" u="none" dirty="0" smtClean="0">
                      <a:latin typeface="Arial"/>
                      <a:cs typeface="Arial"/>
                    </a:rPr>
                    <a:t>Time (s)</a:t>
                  </a:r>
                  <a:endParaRPr lang="en-US" sz="1500" u="none" dirty="0">
                    <a:latin typeface="Arial"/>
                    <a:cs typeface="Arial"/>
                  </a:endParaRPr>
                </a:p>
              </p:txBody>
            </p:sp>
          </p:grpSp>
          <p:sp>
            <p:nvSpPr>
              <p:cNvPr id="46" name="TextBox 45"/>
              <p:cNvSpPr txBox="1"/>
              <p:nvPr/>
            </p:nvSpPr>
            <p:spPr>
              <a:xfrm rot="16200000">
                <a:off x="-276973" y="4476478"/>
                <a:ext cx="1007645" cy="323165"/>
              </a:xfrm>
              <a:prstGeom prst="rect">
                <a:avLst/>
              </a:prstGeom>
              <a:noFill/>
            </p:spPr>
            <p:txBody>
              <a:bodyPr wrap="none" rtlCol="0">
                <a:spAutoFit/>
              </a:bodyPr>
              <a:lstStyle/>
              <a:p>
                <a:r>
                  <a:rPr lang="en-US" sz="1500" u="none" dirty="0" smtClean="0">
                    <a:latin typeface="Arial"/>
                    <a:cs typeface="Arial"/>
                  </a:rPr>
                  <a:t>Rate (Hz)</a:t>
                </a:r>
                <a:endParaRPr lang="en-US" sz="1500" u="none" dirty="0">
                  <a:latin typeface="Arial"/>
                  <a:cs typeface="Arial"/>
                </a:endParaRPr>
              </a:p>
            </p:txBody>
          </p:sp>
          <p:sp>
            <p:nvSpPr>
              <p:cNvPr id="47" name="TextBox 46"/>
              <p:cNvSpPr txBox="1"/>
              <p:nvPr/>
            </p:nvSpPr>
            <p:spPr>
              <a:xfrm>
                <a:off x="665612" y="3377810"/>
                <a:ext cx="1223412" cy="323165"/>
              </a:xfrm>
              <a:prstGeom prst="rect">
                <a:avLst/>
              </a:prstGeom>
              <a:noFill/>
            </p:spPr>
            <p:txBody>
              <a:bodyPr wrap="none" rtlCol="0">
                <a:spAutoFit/>
              </a:bodyPr>
              <a:lstStyle/>
              <a:p>
                <a:r>
                  <a:rPr lang="en-US" sz="1500" u="none" dirty="0" smtClean="0">
                    <a:latin typeface="Arial"/>
                    <a:cs typeface="Arial"/>
                  </a:rPr>
                  <a:t>Salamander</a:t>
                </a:r>
                <a:endParaRPr lang="en-US" sz="1500" u="none" dirty="0">
                  <a:latin typeface="Arial"/>
                  <a:cs typeface="Arial"/>
                </a:endParaRPr>
              </a:p>
            </p:txBody>
          </p:sp>
          <p:sp>
            <p:nvSpPr>
              <p:cNvPr id="48" name="TextBox 47"/>
              <p:cNvSpPr txBox="1"/>
              <p:nvPr/>
            </p:nvSpPr>
            <p:spPr>
              <a:xfrm>
                <a:off x="1558805" y="3577879"/>
                <a:ext cx="1745434" cy="323165"/>
              </a:xfrm>
              <a:prstGeom prst="rect">
                <a:avLst/>
              </a:prstGeom>
              <a:noFill/>
            </p:spPr>
            <p:txBody>
              <a:bodyPr wrap="none" rtlCol="0">
                <a:spAutoFit/>
              </a:bodyPr>
              <a:lstStyle/>
              <a:p>
                <a:r>
                  <a:rPr lang="en-US" sz="1500" u="none" dirty="0" smtClean="0">
                    <a:solidFill>
                      <a:srgbClr val="908F8F"/>
                    </a:solidFill>
                    <a:latin typeface="Arial"/>
                    <a:cs typeface="Arial"/>
                  </a:rPr>
                  <a:t>Data</a:t>
                </a:r>
                <a:r>
                  <a:rPr lang="en-US" sz="1500" u="none" dirty="0" smtClean="0">
                    <a:latin typeface="Arial"/>
                    <a:cs typeface="Arial"/>
                  </a:rPr>
                  <a:t>   </a:t>
                </a:r>
                <a:r>
                  <a:rPr lang="en-US" sz="1500" u="none" dirty="0" smtClean="0">
                    <a:solidFill>
                      <a:srgbClr val="6760A4"/>
                    </a:solidFill>
                    <a:latin typeface="Arial"/>
                    <a:cs typeface="Arial"/>
                  </a:rPr>
                  <a:t>CNN model</a:t>
                </a:r>
                <a:endParaRPr lang="en-US" sz="1500" u="none" dirty="0">
                  <a:solidFill>
                    <a:srgbClr val="6760A4"/>
                  </a:solidFill>
                  <a:latin typeface="Arial"/>
                  <a:cs typeface="Arial"/>
                </a:endParaRPr>
              </a:p>
            </p:txBody>
          </p:sp>
          <p:sp>
            <p:nvSpPr>
              <p:cNvPr id="49" name="Rectangle 48"/>
              <p:cNvSpPr/>
              <p:nvPr/>
            </p:nvSpPr>
            <p:spPr>
              <a:xfrm>
                <a:off x="1696079" y="4986420"/>
                <a:ext cx="1259735" cy="16823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u="none">
                  <a:latin typeface="Arial"/>
                  <a:cs typeface="Arial"/>
                </a:endParaRPr>
              </a:p>
            </p:txBody>
          </p:sp>
          <p:pic>
            <p:nvPicPr>
              <p:cNvPr id="50" name="Picture 49"/>
              <p:cNvPicPr>
                <a:picLocks noChangeAspect="1"/>
              </p:cNvPicPr>
              <p:nvPr/>
            </p:nvPicPr>
            <p:blipFill rotWithShape="1">
              <a:blip r:embed="rId3"/>
              <a:srcRect l="7735" t="49356" r="49686" b="29718"/>
              <a:stretch/>
            </p:blipFill>
            <p:spPr>
              <a:xfrm>
                <a:off x="686404" y="4794791"/>
                <a:ext cx="2156445" cy="810417"/>
              </a:xfrm>
              <a:prstGeom prst="rect">
                <a:avLst/>
              </a:prstGeom>
            </p:spPr>
          </p:pic>
          <p:sp>
            <p:nvSpPr>
              <p:cNvPr id="51" name="Rectangle 50"/>
              <p:cNvSpPr/>
              <p:nvPr/>
            </p:nvSpPr>
            <p:spPr>
              <a:xfrm>
                <a:off x="2407618" y="4769179"/>
                <a:ext cx="585760" cy="23726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u="none">
                  <a:latin typeface="Arial"/>
                  <a:cs typeface="Arial"/>
                </a:endParaRPr>
              </a:p>
            </p:txBody>
          </p:sp>
          <p:sp>
            <p:nvSpPr>
              <p:cNvPr id="52" name="TextBox 51"/>
              <p:cNvSpPr txBox="1"/>
              <p:nvPr/>
            </p:nvSpPr>
            <p:spPr>
              <a:xfrm>
                <a:off x="1565433" y="4581134"/>
                <a:ext cx="1574582" cy="323165"/>
              </a:xfrm>
              <a:prstGeom prst="rect">
                <a:avLst/>
              </a:prstGeom>
              <a:noFill/>
            </p:spPr>
            <p:txBody>
              <a:bodyPr wrap="none" rtlCol="0">
                <a:spAutoFit/>
              </a:bodyPr>
              <a:lstStyle/>
              <a:p>
                <a:r>
                  <a:rPr lang="en-US" sz="1500" u="none" dirty="0" smtClean="0">
                    <a:solidFill>
                      <a:srgbClr val="908F8F"/>
                    </a:solidFill>
                    <a:latin typeface="Arial"/>
                    <a:cs typeface="Arial"/>
                  </a:rPr>
                  <a:t>Data</a:t>
                </a:r>
                <a:r>
                  <a:rPr lang="en-US" sz="1500" u="none" dirty="0" smtClean="0">
                    <a:latin typeface="Arial"/>
                    <a:cs typeface="Arial"/>
                  </a:rPr>
                  <a:t>   </a:t>
                </a:r>
                <a:r>
                  <a:rPr lang="en-US" sz="1500" u="none" dirty="0" smtClean="0">
                    <a:solidFill>
                      <a:srgbClr val="DE893C"/>
                    </a:solidFill>
                    <a:latin typeface="Arial"/>
                    <a:cs typeface="Arial"/>
                  </a:rPr>
                  <a:t>LN model</a:t>
                </a:r>
                <a:endParaRPr lang="en-US" sz="1500" u="none" dirty="0">
                  <a:solidFill>
                    <a:srgbClr val="DE893C"/>
                  </a:solidFill>
                  <a:latin typeface="Arial"/>
                  <a:cs typeface="Arial"/>
                </a:endParaRPr>
              </a:p>
            </p:txBody>
          </p:sp>
          <p:sp>
            <p:nvSpPr>
              <p:cNvPr id="53" name="TextBox 52"/>
              <p:cNvSpPr txBox="1"/>
              <p:nvPr/>
            </p:nvSpPr>
            <p:spPr>
              <a:xfrm>
                <a:off x="271696" y="4678044"/>
                <a:ext cx="505611" cy="323165"/>
              </a:xfrm>
              <a:prstGeom prst="rect">
                <a:avLst/>
              </a:prstGeom>
              <a:noFill/>
            </p:spPr>
            <p:txBody>
              <a:bodyPr wrap="none" rtlCol="0">
                <a:spAutoFit/>
              </a:bodyPr>
              <a:lstStyle/>
              <a:p>
                <a:r>
                  <a:rPr lang="en-US" sz="1500" u="none" dirty="0" smtClean="0">
                    <a:latin typeface="Arial"/>
                    <a:cs typeface="Arial"/>
                  </a:rPr>
                  <a:t>100</a:t>
                </a:r>
                <a:endParaRPr lang="en-US" sz="1500" u="none" dirty="0">
                  <a:latin typeface="Arial"/>
                  <a:cs typeface="Arial"/>
                </a:endParaRPr>
              </a:p>
            </p:txBody>
          </p:sp>
          <p:sp>
            <p:nvSpPr>
              <p:cNvPr id="54" name="TextBox 53"/>
              <p:cNvSpPr txBox="1"/>
              <p:nvPr/>
            </p:nvSpPr>
            <p:spPr>
              <a:xfrm>
                <a:off x="442113" y="5345956"/>
                <a:ext cx="291648" cy="323165"/>
              </a:xfrm>
              <a:prstGeom prst="rect">
                <a:avLst/>
              </a:prstGeom>
              <a:noFill/>
            </p:spPr>
            <p:txBody>
              <a:bodyPr wrap="none" rtlCol="0">
                <a:spAutoFit/>
              </a:bodyPr>
              <a:lstStyle/>
              <a:p>
                <a:r>
                  <a:rPr lang="en-US" sz="1500" u="none" dirty="0" smtClean="0">
                    <a:latin typeface="Arial"/>
                    <a:cs typeface="Arial"/>
                  </a:rPr>
                  <a:t>0</a:t>
                </a:r>
                <a:endParaRPr lang="en-US" sz="1500" u="none" dirty="0">
                  <a:latin typeface="Arial"/>
                  <a:cs typeface="Arial"/>
                </a:endParaRPr>
              </a:p>
            </p:txBody>
          </p:sp>
        </p:grpSp>
        <p:grpSp>
          <p:nvGrpSpPr>
            <p:cNvPr id="59" name="Group 58"/>
            <p:cNvGrpSpPr/>
            <p:nvPr/>
          </p:nvGrpSpPr>
          <p:grpSpPr>
            <a:xfrm>
              <a:off x="3166337" y="3382663"/>
              <a:ext cx="3846591" cy="2584437"/>
              <a:chOff x="3861522" y="2451014"/>
              <a:chExt cx="2660057" cy="1787231"/>
            </a:xfrm>
          </p:grpSpPr>
          <p:pic>
            <p:nvPicPr>
              <p:cNvPr id="60" name="Picture 59"/>
              <p:cNvPicPr>
                <a:picLocks noChangeAspect="1"/>
              </p:cNvPicPr>
              <p:nvPr/>
            </p:nvPicPr>
            <p:blipFill rotWithShape="1">
              <a:blip r:embed="rId6">
                <a:extLst>
                  <a:ext uri="{BEBA8EAE-BF5A-486C-A8C5-ECC9F3942E4B}">
                    <a14:imgProps xmlns:a14="http://schemas.microsoft.com/office/drawing/2010/main">
                      <a14:imgLayer r:embed="rId7">
                        <a14:imgEffect>
                          <a14:saturation sat="317000"/>
                        </a14:imgEffect>
                        <a14:imgEffect>
                          <a14:brightnessContrast bright="13000" contrast="54000"/>
                        </a14:imgEffect>
                      </a14:imgLayer>
                    </a14:imgProps>
                  </a:ext>
                </a:extLst>
              </a:blip>
              <a:srcRect l="14366" t="10016" b="24834"/>
              <a:stretch/>
            </p:blipFill>
            <p:spPr>
              <a:xfrm>
                <a:off x="4243811" y="2843626"/>
                <a:ext cx="2277768" cy="1108283"/>
              </a:xfrm>
              <a:prstGeom prst="rect">
                <a:avLst/>
              </a:prstGeom>
            </p:spPr>
          </p:pic>
          <p:sp>
            <p:nvSpPr>
              <p:cNvPr id="61" name="TextBox 60"/>
              <p:cNvSpPr txBox="1"/>
              <p:nvPr/>
            </p:nvSpPr>
            <p:spPr>
              <a:xfrm>
                <a:off x="4147895" y="3885747"/>
                <a:ext cx="201685" cy="223480"/>
              </a:xfrm>
              <a:prstGeom prst="rect">
                <a:avLst/>
              </a:prstGeom>
              <a:noFill/>
            </p:spPr>
            <p:txBody>
              <a:bodyPr wrap="none" rtlCol="0">
                <a:spAutoFit/>
              </a:bodyPr>
              <a:lstStyle/>
              <a:p>
                <a:r>
                  <a:rPr lang="en-US" sz="1500" u="none" dirty="0" smtClean="0">
                    <a:latin typeface="Arial"/>
                    <a:cs typeface="Arial"/>
                  </a:rPr>
                  <a:t>0</a:t>
                </a:r>
                <a:endParaRPr lang="en-US" sz="1500" u="none" dirty="0">
                  <a:latin typeface="Arial"/>
                  <a:cs typeface="Arial"/>
                </a:endParaRPr>
              </a:p>
            </p:txBody>
          </p:sp>
          <p:sp>
            <p:nvSpPr>
              <p:cNvPr id="62" name="TextBox 61"/>
              <p:cNvSpPr txBox="1"/>
              <p:nvPr/>
            </p:nvSpPr>
            <p:spPr>
              <a:xfrm>
                <a:off x="4915421" y="3885747"/>
                <a:ext cx="201685" cy="223480"/>
              </a:xfrm>
              <a:prstGeom prst="rect">
                <a:avLst/>
              </a:prstGeom>
              <a:noFill/>
            </p:spPr>
            <p:txBody>
              <a:bodyPr wrap="none" rtlCol="0">
                <a:spAutoFit/>
              </a:bodyPr>
              <a:lstStyle/>
              <a:p>
                <a:r>
                  <a:rPr lang="en-US" sz="1500" u="none" dirty="0">
                    <a:latin typeface="Arial"/>
                    <a:cs typeface="Arial"/>
                  </a:rPr>
                  <a:t>6</a:t>
                </a:r>
              </a:p>
            </p:txBody>
          </p:sp>
          <p:sp>
            <p:nvSpPr>
              <p:cNvPr id="63" name="TextBox 62"/>
              <p:cNvSpPr txBox="1"/>
              <p:nvPr/>
            </p:nvSpPr>
            <p:spPr>
              <a:xfrm>
                <a:off x="5638366" y="3885747"/>
                <a:ext cx="275666" cy="223480"/>
              </a:xfrm>
              <a:prstGeom prst="rect">
                <a:avLst/>
              </a:prstGeom>
              <a:noFill/>
            </p:spPr>
            <p:txBody>
              <a:bodyPr wrap="none" rtlCol="0">
                <a:spAutoFit/>
              </a:bodyPr>
              <a:lstStyle/>
              <a:p>
                <a:r>
                  <a:rPr lang="en-US" sz="1500" u="none" dirty="0" smtClean="0">
                    <a:latin typeface="Arial"/>
                    <a:cs typeface="Arial"/>
                  </a:rPr>
                  <a:t>12</a:t>
                </a:r>
                <a:endParaRPr lang="en-US" sz="1500" u="none" dirty="0">
                  <a:latin typeface="Arial"/>
                  <a:cs typeface="Arial"/>
                </a:endParaRPr>
              </a:p>
            </p:txBody>
          </p:sp>
          <p:sp>
            <p:nvSpPr>
              <p:cNvPr id="64" name="TextBox 63"/>
              <p:cNvSpPr txBox="1"/>
              <p:nvPr/>
            </p:nvSpPr>
            <p:spPr>
              <a:xfrm>
                <a:off x="4915785" y="4014765"/>
                <a:ext cx="610436" cy="223480"/>
              </a:xfrm>
              <a:prstGeom prst="rect">
                <a:avLst/>
              </a:prstGeom>
              <a:noFill/>
            </p:spPr>
            <p:txBody>
              <a:bodyPr wrap="none" rtlCol="0">
                <a:spAutoFit/>
              </a:bodyPr>
              <a:lstStyle/>
              <a:p>
                <a:r>
                  <a:rPr lang="en-US" sz="1500" u="none" dirty="0" smtClean="0">
                    <a:latin typeface="Arial"/>
                    <a:cs typeface="Arial"/>
                  </a:rPr>
                  <a:t>Time (s)</a:t>
                </a:r>
                <a:endParaRPr lang="en-US" sz="1500" u="none" dirty="0">
                  <a:latin typeface="Arial"/>
                  <a:cs typeface="Arial"/>
                </a:endParaRPr>
              </a:p>
            </p:txBody>
          </p:sp>
          <p:sp>
            <p:nvSpPr>
              <p:cNvPr id="65" name="TextBox 64"/>
              <p:cNvSpPr txBox="1"/>
              <p:nvPr/>
            </p:nvSpPr>
            <p:spPr>
              <a:xfrm>
                <a:off x="4018895" y="2843623"/>
                <a:ext cx="275666" cy="223480"/>
              </a:xfrm>
              <a:prstGeom prst="rect">
                <a:avLst/>
              </a:prstGeom>
              <a:noFill/>
            </p:spPr>
            <p:txBody>
              <a:bodyPr wrap="none" rtlCol="0">
                <a:spAutoFit/>
              </a:bodyPr>
              <a:lstStyle/>
              <a:p>
                <a:r>
                  <a:rPr lang="en-US" sz="1500" u="none" dirty="0" smtClean="0">
                    <a:latin typeface="Arial"/>
                    <a:cs typeface="Arial"/>
                  </a:rPr>
                  <a:t>60</a:t>
                </a:r>
                <a:endParaRPr lang="en-US" sz="1500" u="none" dirty="0">
                  <a:latin typeface="Arial"/>
                  <a:cs typeface="Arial"/>
                </a:endParaRPr>
              </a:p>
            </p:txBody>
          </p:sp>
          <p:sp>
            <p:nvSpPr>
              <p:cNvPr id="66" name="TextBox 65"/>
              <p:cNvSpPr txBox="1"/>
              <p:nvPr/>
            </p:nvSpPr>
            <p:spPr>
              <a:xfrm>
                <a:off x="4081721" y="3267087"/>
                <a:ext cx="201685" cy="223480"/>
              </a:xfrm>
              <a:prstGeom prst="rect">
                <a:avLst/>
              </a:prstGeom>
              <a:noFill/>
            </p:spPr>
            <p:txBody>
              <a:bodyPr wrap="none" rtlCol="0">
                <a:spAutoFit/>
              </a:bodyPr>
              <a:lstStyle/>
              <a:p>
                <a:r>
                  <a:rPr lang="en-US" sz="1500" u="none" dirty="0" smtClean="0">
                    <a:latin typeface="Arial"/>
                    <a:cs typeface="Arial"/>
                  </a:rPr>
                  <a:t>0</a:t>
                </a:r>
                <a:endParaRPr lang="en-US" sz="1500" u="none" dirty="0">
                  <a:latin typeface="Arial"/>
                  <a:cs typeface="Arial"/>
                </a:endParaRPr>
              </a:p>
            </p:txBody>
          </p:sp>
          <p:sp>
            <p:nvSpPr>
              <p:cNvPr id="67" name="TextBox 66"/>
              <p:cNvSpPr txBox="1"/>
              <p:nvPr/>
            </p:nvSpPr>
            <p:spPr>
              <a:xfrm>
                <a:off x="4022202" y="3372954"/>
                <a:ext cx="275666" cy="223480"/>
              </a:xfrm>
              <a:prstGeom prst="rect">
                <a:avLst/>
              </a:prstGeom>
              <a:noFill/>
            </p:spPr>
            <p:txBody>
              <a:bodyPr wrap="none" rtlCol="0">
                <a:spAutoFit/>
              </a:bodyPr>
              <a:lstStyle/>
              <a:p>
                <a:r>
                  <a:rPr lang="en-US" sz="1500" u="none" dirty="0" smtClean="0">
                    <a:latin typeface="Arial"/>
                    <a:cs typeface="Arial"/>
                  </a:rPr>
                  <a:t>60</a:t>
                </a:r>
                <a:endParaRPr lang="en-US" sz="1500" u="none" dirty="0">
                  <a:latin typeface="Arial"/>
                  <a:cs typeface="Arial"/>
                </a:endParaRPr>
              </a:p>
            </p:txBody>
          </p:sp>
          <p:sp>
            <p:nvSpPr>
              <p:cNvPr id="68" name="TextBox 67"/>
              <p:cNvSpPr txBox="1"/>
              <p:nvPr/>
            </p:nvSpPr>
            <p:spPr>
              <a:xfrm>
                <a:off x="4085028" y="3796418"/>
                <a:ext cx="201685" cy="223480"/>
              </a:xfrm>
              <a:prstGeom prst="rect">
                <a:avLst/>
              </a:prstGeom>
              <a:noFill/>
            </p:spPr>
            <p:txBody>
              <a:bodyPr wrap="none" rtlCol="0">
                <a:spAutoFit/>
              </a:bodyPr>
              <a:lstStyle/>
              <a:p>
                <a:r>
                  <a:rPr lang="en-US" sz="1500" u="none" dirty="0" smtClean="0">
                    <a:latin typeface="Arial"/>
                    <a:cs typeface="Arial"/>
                  </a:rPr>
                  <a:t>0</a:t>
                </a:r>
                <a:endParaRPr lang="en-US" sz="1500" u="none" dirty="0">
                  <a:latin typeface="Arial"/>
                  <a:cs typeface="Arial"/>
                </a:endParaRPr>
              </a:p>
            </p:txBody>
          </p:sp>
          <p:sp>
            <p:nvSpPr>
              <p:cNvPr id="69" name="TextBox 68"/>
              <p:cNvSpPr txBox="1"/>
              <p:nvPr/>
            </p:nvSpPr>
            <p:spPr>
              <a:xfrm rot="16200000">
                <a:off x="3624850" y="3297847"/>
                <a:ext cx="696823" cy="223480"/>
              </a:xfrm>
              <a:prstGeom prst="rect">
                <a:avLst/>
              </a:prstGeom>
              <a:noFill/>
            </p:spPr>
            <p:txBody>
              <a:bodyPr wrap="none" rtlCol="0">
                <a:spAutoFit/>
              </a:bodyPr>
              <a:lstStyle/>
              <a:p>
                <a:r>
                  <a:rPr lang="en-US" sz="1500" u="none" dirty="0" smtClean="0">
                    <a:latin typeface="Arial"/>
                    <a:cs typeface="Arial"/>
                  </a:rPr>
                  <a:t>Rate (Hz)</a:t>
                </a:r>
                <a:endParaRPr lang="en-US" sz="1500" u="none" dirty="0">
                  <a:latin typeface="Arial"/>
                  <a:cs typeface="Arial"/>
                </a:endParaRPr>
              </a:p>
            </p:txBody>
          </p:sp>
          <p:sp>
            <p:nvSpPr>
              <p:cNvPr id="70" name="TextBox 69"/>
              <p:cNvSpPr txBox="1"/>
              <p:nvPr/>
            </p:nvSpPr>
            <p:spPr>
              <a:xfrm>
                <a:off x="4240065" y="2451014"/>
                <a:ext cx="526971" cy="223480"/>
              </a:xfrm>
              <a:prstGeom prst="rect">
                <a:avLst/>
              </a:prstGeom>
              <a:noFill/>
            </p:spPr>
            <p:txBody>
              <a:bodyPr wrap="none" rtlCol="0">
                <a:spAutoFit/>
              </a:bodyPr>
              <a:lstStyle/>
              <a:p>
                <a:r>
                  <a:rPr lang="en-US" sz="1500" u="none" dirty="0" smtClean="0">
                    <a:latin typeface="Arial"/>
                    <a:cs typeface="Arial"/>
                  </a:rPr>
                  <a:t>Mouse</a:t>
                </a:r>
                <a:endParaRPr lang="en-US" sz="1500" u="none" dirty="0">
                  <a:latin typeface="Arial"/>
                  <a:cs typeface="Arial"/>
                </a:endParaRPr>
              </a:p>
            </p:txBody>
          </p:sp>
          <p:sp>
            <p:nvSpPr>
              <p:cNvPr id="71" name="Rectangle 70"/>
              <p:cNvSpPr/>
              <p:nvPr/>
            </p:nvSpPr>
            <p:spPr>
              <a:xfrm>
                <a:off x="4898856" y="3422579"/>
                <a:ext cx="1015650" cy="13564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u="none">
                  <a:latin typeface="Arial"/>
                  <a:cs typeface="Arial"/>
                </a:endParaRPr>
              </a:p>
            </p:txBody>
          </p:sp>
          <p:sp>
            <p:nvSpPr>
              <p:cNvPr id="72" name="TextBox 71"/>
              <p:cNvSpPr txBox="1"/>
              <p:nvPr/>
            </p:nvSpPr>
            <p:spPr>
              <a:xfrm>
                <a:off x="4733939" y="3382874"/>
                <a:ext cx="1088880" cy="223480"/>
              </a:xfrm>
              <a:prstGeom prst="rect">
                <a:avLst/>
              </a:prstGeom>
              <a:noFill/>
            </p:spPr>
            <p:txBody>
              <a:bodyPr wrap="none" rtlCol="0">
                <a:spAutoFit/>
              </a:bodyPr>
              <a:lstStyle/>
              <a:p>
                <a:r>
                  <a:rPr lang="en-US" sz="1500" u="none" dirty="0" smtClean="0">
                    <a:solidFill>
                      <a:srgbClr val="1663A7"/>
                    </a:solidFill>
                    <a:latin typeface="Arial"/>
                    <a:cs typeface="Arial"/>
                  </a:rPr>
                  <a:t>Data</a:t>
                </a:r>
                <a:r>
                  <a:rPr lang="en-US" sz="1500" u="none" dirty="0" smtClean="0">
                    <a:latin typeface="Arial"/>
                    <a:cs typeface="Arial"/>
                  </a:rPr>
                  <a:t>   </a:t>
                </a:r>
                <a:r>
                  <a:rPr lang="en-US" sz="1500" u="none" dirty="0" smtClean="0">
                    <a:solidFill>
                      <a:srgbClr val="37A24C"/>
                    </a:solidFill>
                    <a:latin typeface="Arial"/>
                    <a:cs typeface="Arial"/>
                  </a:rPr>
                  <a:t>LN model</a:t>
                </a:r>
                <a:endParaRPr lang="en-US" sz="1500" u="none" dirty="0">
                  <a:solidFill>
                    <a:srgbClr val="37A24C"/>
                  </a:solidFill>
                  <a:latin typeface="Arial"/>
                  <a:cs typeface="Arial"/>
                </a:endParaRPr>
              </a:p>
            </p:txBody>
          </p:sp>
          <p:sp>
            <p:nvSpPr>
              <p:cNvPr id="73" name="Rectangle 72"/>
              <p:cNvSpPr/>
              <p:nvPr/>
            </p:nvSpPr>
            <p:spPr>
              <a:xfrm>
                <a:off x="5013156" y="2851078"/>
                <a:ext cx="1015650" cy="13564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u="none">
                  <a:latin typeface="Arial"/>
                  <a:cs typeface="Arial"/>
                </a:endParaRPr>
              </a:p>
            </p:txBody>
          </p:sp>
          <p:sp>
            <p:nvSpPr>
              <p:cNvPr id="74" name="TextBox 73"/>
              <p:cNvSpPr txBox="1"/>
              <p:nvPr/>
            </p:nvSpPr>
            <p:spPr>
              <a:xfrm>
                <a:off x="4721575" y="2810541"/>
                <a:ext cx="1207031" cy="223480"/>
              </a:xfrm>
              <a:prstGeom prst="rect">
                <a:avLst/>
              </a:prstGeom>
              <a:noFill/>
            </p:spPr>
            <p:txBody>
              <a:bodyPr wrap="none" rtlCol="0">
                <a:spAutoFit/>
              </a:bodyPr>
              <a:lstStyle/>
              <a:p>
                <a:r>
                  <a:rPr lang="en-US" sz="1500" u="none" dirty="0" smtClean="0">
                    <a:solidFill>
                      <a:srgbClr val="1663A7"/>
                    </a:solidFill>
                    <a:latin typeface="Arial"/>
                    <a:cs typeface="Arial"/>
                  </a:rPr>
                  <a:t>Data</a:t>
                </a:r>
                <a:r>
                  <a:rPr lang="en-US" sz="1500" u="none" dirty="0" smtClean="0">
                    <a:latin typeface="Arial"/>
                    <a:cs typeface="Arial"/>
                  </a:rPr>
                  <a:t>   </a:t>
                </a:r>
                <a:r>
                  <a:rPr lang="en-US" sz="1500" u="none" dirty="0" smtClean="0">
                    <a:solidFill>
                      <a:srgbClr val="F38946"/>
                    </a:solidFill>
                    <a:latin typeface="Arial"/>
                    <a:cs typeface="Arial"/>
                  </a:rPr>
                  <a:t>CNN model</a:t>
                </a:r>
                <a:endParaRPr lang="en-US" sz="1500" u="none" dirty="0">
                  <a:solidFill>
                    <a:srgbClr val="F38946"/>
                  </a:solidFill>
                  <a:latin typeface="Arial"/>
                  <a:cs typeface="Arial"/>
                </a:endParaRPr>
              </a:p>
            </p:txBody>
          </p:sp>
        </p:grpSp>
      </p:grpSp>
      <p:grpSp>
        <p:nvGrpSpPr>
          <p:cNvPr id="19" name="Group 18"/>
          <p:cNvGrpSpPr/>
          <p:nvPr/>
        </p:nvGrpSpPr>
        <p:grpSpPr>
          <a:xfrm>
            <a:off x="6781732" y="2928229"/>
            <a:ext cx="1935096" cy="3336340"/>
            <a:chOff x="6781732" y="2928229"/>
            <a:chExt cx="1935096" cy="3336340"/>
          </a:xfrm>
        </p:grpSpPr>
        <p:sp>
          <p:nvSpPr>
            <p:cNvPr id="12" name="Rectangle 11"/>
            <p:cNvSpPr/>
            <p:nvPr/>
          </p:nvSpPr>
          <p:spPr>
            <a:xfrm>
              <a:off x="6781732" y="2928229"/>
              <a:ext cx="1934425" cy="5202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none">
                <a:latin typeface="Arial"/>
                <a:cs typeface="Arial"/>
              </a:endParaRPr>
            </a:p>
          </p:txBody>
        </p:sp>
        <p:grpSp>
          <p:nvGrpSpPr>
            <p:cNvPr id="11" name="Group 10"/>
            <p:cNvGrpSpPr/>
            <p:nvPr/>
          </p:nvGrpSpPr>
          <p:grpSpPr>
            <a:xfrm>
              <a:off x="6829296" y="3307246"/>
              <a:ext cx="1887532" cy="2758176"/>
              <a:chOff x="6829296" y="3307246"/>
              <a:chExt cx="1887532" cy="2758176"/>
            </a:xfrm>
          </p:grpSpPr>
          <p:pic>
            <p:nvPicPr>
              <p:cNvPr id="20" name="Picture 19"/>
              <p:cNvPicPr>
                <a:picLocks noChangeAspect="1"/>
              </p:cNvPicPr>
              <p:nvPr/>
            </p:nvPicPr>
            <p:blipFill rotWithShape="1">
              <a:blip r:embed="rId3"/>
              <a:srcRect l="57151" t="48159" r="19005" b="9201"/>
              <a:stretch/>
            </p:blipFill>
            <p:spPr>
              <a:xfrm>
                <a:off x="6829296" y="3485109"/>
                <a:ext cx="1886861" cy="2580313"/>
              </a:xfrm>
              <a:prstGeom prst="rect">
                <a:avLst/>
              </a:prstGeom>
            </p:spPr>
          </p:pic>
          <p:sp>
            <p:nvSpPr>
              <p:cNvPr id="76" name="TextBox 75"/>
              <p:cNvSpPr txBox="1"/>
              <p:nvPr/>
            </p:nvSpPr>
            <p:spPr>
              <a:xfrm>
                <a:off x="7493416" y="3307246"/>
                <a:ext cx="1223412" cy="323165"/>
              </a:xfrm>
              <a:prstGeom prst="rect">
                <a:avLst/>
              </a:prstGeom>
              <a:noFill/>
            </p:spPr>
            <p:txBody>
              <a:bodyPr wrap="none" rtlCol="0">
                <a:spAutoFit/>
              </a:bodyPr>
              <a:lstStyle/>
              <a:p>
                <a:r>
                  <a:rPr lang="en-US" sz="1500" u="none" dirty="0" smtClean="0">
                    <a:latin typeface="Arial"/>
                    <a:cs typeface="Arial"/>
                  </a:rPr>
                  <a:t>Salamander</a:t>
                </a:r>
                <a:endParaRPr lang="en-US" sz="1500" u="none" dirty="0">
                  <a:latin typeface="Arial"/>
                  <a:cs typeface="Arial"/>
                </a:endParaRPr>
              </a:p>
            </p:txBody>
          </p:sp>
        </p:grpSp>
        <p:sp>
          <p:nvSpPr>
            <p:cNvPr id="2" name="TextBox 1"/>
            <p:cNvSpPr txBox="1"/>
            <p:nvPr/>
          </p:nvSpPr>
          <p:spPr>
            <a:xfrm>
              <a:off x="7464820" y="5956792"/>
              <a:ext cx="573632" cy="307777"/>
            </a:xfrm>
            <a:prstGeom prst="rect">
              <a:avLst/>
            </a:prstGeom>
            <a:noFill/>
          </p:spPr>
          <p:txBody>
            <a:bodyPr wrap="none" rtlCol="0">
              <a:spAutoFit/>
            </a:bodyPr>
            <a:lstStyle/>
            <a:p>
              <a:r>
                <a:rPr lang="en-US" sz="1400" u="none" dirty="0" smtClean="0">
                  <a:solidFill>
                    <a:srgbClr val="635AA1"/>
                  </a:solidFill>
                  <a:latin typeface="Arial"/>
                  <a:cs typeface="Arial"/>
                </a:rPr>
                <a:t>CNN</a:t>
              </a:r>
              <a:endParaRPr lang="en-US" sz="1400" u="none" dirty="0">
                <a:solidFill>
                  <a:srgbClr val="635AA1"/>
                </a:solidFill>
                <a:latin typeface="Arial"/>
                <a:cs typeface="Arial"/>
              </a:endParaRPr>
            </a:p>
          </p:txBody>
        </p:sp>
        <p:sp>
          <p:nvSpPr>
            <p:cNvPr id="75" name="TextBox 74"/>
            <p:cNvSpPr txBox="1"/>
            <p:nvPr/>
          </p:nvSpPr>
          <p:spPr>
            <a:xfrm>
              <a:off x="7859034" y="5956792"/>
              <a:ext cx="573720" cy="307777"/>
            </a:xfrm>
            <a:prstGeom prst="rect">
              <a:avLst/>
            </a:prstGeom>
            <a:noFill/>
          </p:spPr>
          <p:txBody>
            <a:bodyPr wrap="none" rtlCol="0">
              <a:spAutoFit/>
            </a:bodyPr>
            <a:lstStyle/>
            <a:p>
              <a:r>
                <a:rPr lang="en-US" sz="1400" u="none" dirty="0" smtClean="0">
                  <a:solidFill>
                    <a:srgbClr val="1B9064"/>
                  </a:solidFill>
                  <a:latin typeface="Arial"/>
                  <a:cs typeface="Arial"/>
                </a:rPr>
                <a:t>GLM</a:t>
              </a:r>
              <a:endParaRPr lang="en-US" sz="1400" u="none" dirty="0">
                <a:solidFill>
                  <a:srgbClr val="1B9064"/>
                </a:solidFill>
                <a:latin typeface="Arial"/>
                <a:cs typeface="Arial"/>
              </a:endParaRPr>
            </a:p>
          </p:txBody>
        </p:sp>
        <p:sp>
          <p:nvSpPr>
            <p:cNvPr id="77" name="TextBox 76"/>
            <p:cNvSpPr txBox="1"/>
            <p:nvPr/>
          </p:nvSpPr>
          <p:spPr>
            <a:xfrm>
              <a:off x="8267402" y="5956792"/>
              <a:ext cx="414171" cy="307777"/>
            </a:xfrm>
            <a:prstGeom prst="rect">
              <a:avLst/>
            </a:prstGeom>
            <a:noFill/>
          </p:spPr>
          <p:txBody>
            <a:bodyPr wrap="none" rtlCol="0">
              <a:spAutoFit/>
            </a:bodyPr>
            <a:lstStyle/>
            <a:p>
              <a:r>
                <a:rPr lang="en-US" sz="1400" u="none" dirty="0" smtClean="0">
                  <a:solidFill>
                    <a:srgbClr val="D15B1E"/>
                  </a:solidFill>
                  <a:latin typeface="Arial"/>
                  <a:cs typeface="Arial"/>
                </a:rPr>
                <a:t>LN</a:t>
              </a:r>
              <a:endParaRPr lang="en-US" sz="1400" u="none" dirty="0">
                <a:solidFill>
                  <a:srgbClr val="D15B1E"/>
                </a:solidFill>
                <a:latin typeface="Arial"/>
                <a:cs typeface="Arial"/>
              </a:endParaRPr>
            </a:p>
          </p:txBody>
        </p:sp>
      </p:grpSp>
      <p:sp>
        <p:nvSpPr>
          <p:cNvPr id="5" name="TextBox 4"/>
          <p:cNvSpPr txBox="1"/>
          <p:nvPr/>
        </p:nvSpPr>
        <p:spPr>
          <a:xfrm>
            <a:off x="6656476" y="2379444"/>
            <a:ext cx="2571212" cy="766364"/>
          </a:xfrm>
          <a:prstGeom prst="rect">
            <a:avLst/>
          </a:prstGeom>
          <a:noFill/>
        </p:spPr>
        <p:txBody>
          <a:bodyPr wrap="none" rtlCol="0">
            <a:spAutoFit/>
          </a:bodyPr>
          <a:lstStyle/>
          <a:p>
            <a:pPr>
              <a:lnSpc>
                <a:spcPct val="80000"/>
              </a:lnSpc>
            </a:pPr>
            <a:r>
              <a:rPr lang="en-US" sz="1800" u="none" dirty="0" smtClean="0">
                <a:latin typeface="Arial"/>
                <a:cs typeface="Arial"/>
              </a:rPr>
              <a:t>Niru Maheswaranathan</a:t>
            </a:r>
          </a:p>
          <a:p>
            <a:pPr>
              <a:lnSpc>
                <a:spcPct val="80000"/>
              </a:lnSpc>
            </a:pPr>
            <a:r>
              <a:rPr lang="en-US" sz="1800" u="none" dirty="0" smtClean="0">
                <a:latin typeface="Arial"/>
                <a:cs typeface="Arial"/>
              </a:rPr>
              <a:t>Lane McIntosh</a:t>
            </a:r>
          </a:p>
          <a:p>
            <a:pPr>
              <a:lnSpc>
                <a:spcPct val="80000"/>
              </a:lnSpc>
            </a:pPr>
            <a:r>
              <a:rPr lang="en-US" sz="1800" u="none" dirty="0" smtClean="0">
                <a:latin typeface="Arial"/>
                <a:cs typeface="Arial"/>
              </a:rPr>
              <a:t>Surya Ganguli</a:t>
            </a:r>
            <a:endParaRPr lang="en-US" sz="1800" u="none" dirty="0">
              <a:latin typeface="Arial"/>
              <a:cs typeface="Arial"/>
            </a:endParaRPr>
          </a:p>
        </p:txBody>
      </p:sp>
    </p:spTree>
    <p:extLst>
      <p:ext uri="{BB962C8B-B14F-4D97-AF65-F5344CB8AC3E}">
        <p14:creationId xmlns:p14="http://schemas.microsoft.com/office/powerpoint/2010/main" val="2261735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3"/>
          <p:cNvPicPr>
            <a:picLocks noChangeAspect="1" noChangeArrowheads="1"/>
          </p:cNvPicPr>
          <p:nvPr/>
        </p:nvPicPr>
        <p:blipFill>
          <a:blip r:embed="rId3">
            <a:lum bright="-36000" contrast="48000"/>
            <a:extLst>
              <a:ext uri="{28A0092B-C50C-407E-A947-70E740481C1C}">
                <a14:useLocalDpi xmlns:a14="http://schemas.microsoft.com/office/drawing/2010/main" val="0"/>
              </a:ext>
            </a:extLst>
          </a:blip>
          <a:srcRect l="11458" r="27684" b="35732"/>
          <a:stretch>
            <a:fillRect/>
          </a:stretch>
        </p:blipFill>
        <p:spPr bwMode="auto">
          <a:xfrm>
            <a:off x="2057400" y="1905000"/>
            <a:ext cx="5043488"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 Box 5"/>
          <p:cNvSpPr txBox="1">
            <a:spLocks noChangeArrowheads="1"/>
          </p:cNvSpPr>
          <p:nvPr/>
        </p:nvSpPr>
        <p:spPr bwMode="auto">
          <a:xfrm rot="-5400000">
            <a:off x="1196182" y="3783806"/>
            <a:ext cx="677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a:latin typeface="Helvetica" charset="0"/>
              </a:rPr>
              <a:t>Trial</a:t>
            </a:r>
          </a:p>
        </p:txBody>
      </p:sp>
      <p:sp>
        <p:nvSpPr>
          <p:cNvPr id="19459" name="Text Box 6"/>
          <p:cNvSpPr txBox="1">
            <a:spLocks noChangeArrowheads="1"/>
          </p:cNvSpPr>
          <p:nvPr/>
        </p:nvSpPr>
        <p:spPr bwMode="auto">
          <a:xfrm rot="-5400000">
            <a:off x="923926" y="2309812"/>
            <a:ext cx="1130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a:latin typeface="Helvetica" charset="0"/>
              </a:rPr>
              <a:t>Light</a:t>
            </a:r>
          </a:p>
          <a:p>
            <a:r>
              <a:rPr lang="en-US" sz="2000">
                <a:latin typeface="Helvetica" charset="0"/>
              </a:rPr>
              <a:t>Intensity</a:t>
            </a:r>
          </a:p>
        </p:txBody>
      </p:sp>
      <p:sp>
        <p:nvSpPr>
          <p:cNvPr id="19460" name="Text Box 3"/>
          <p:cNvSpPr txBox="1">
            <a:spLocks noChangeArrowheads="1"/>
          </p:cNvSpPr>
          <p:nvPr/>
        </p:nvSpPr>
        <p:spPr bwMode="auto">
          <a:xfrm>
            <a:off x="260350" y="265113"/>
            <a:ext cx="865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Receptive field: What stimuli makes the neuron respond?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3"/>
          <p:cNvSpPr txBox="1">
            <a:spLocks noChangeArrowheads="1"/>
          </p:cNvSpPr>
          <p:nvPr/>
        </p:nvSpPr>
        <p:spPr bwMode="auto">
          <a:xfrm>
            <a:off x="260350" y="265113"/>
            <a:ext cx="865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Receptive field: What stimuli makes the neuron respond?</a:t>
            </a:r>
          </a:p>
        </p:txBody>
      </p:sp>
      <p:grpSp>
        <p:nvGrpSpPr>
          <p:cNvPr id="21506" name="Group 35"/>
          <p:cNvGrpSpPr>
            <a:grpSpLocks/>
          </p:cNvGrpSpPr>
          <p:nvPr/>
        </p:nvGrpSpPr>
        <p:grpSpPr bwMode="auto">
          <a:xfrm>
            <a:off x="576263" y="1254125"/>
            <a:ext cx="7635875" cy="5503863"/>
            <a:chOff x="233" y="480"/>
            <a:chExt cx="5144" cy="3787"/>
          </a:xfrm>
        </p:grpSpPr>
        <p:pic>
          <p:nvPicPr>
            <p:cNvPr id="21512" name="Picture 11"/>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6944"/>
            <a:stretch>
              <a:fillRect/>
            </a:stretch>
          </p:blipFill>
          <p:spPr bwMode="auto">
            <a:xfrm>
              <a:off x="1354" y="480"/>
              <a:ext cx="3640" cy="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3" name="Rectangle 23"/>
            <p:cNvSpPr>
              <a:spLocks noChangeArrowheads="1"/>
            </p:cNvSpPr>
            <p:nvPr/>
          </p:nvSpPr>
          <p:spPr bwMode="auto">
            <a:xfrm>
              <a:off x="3636" y="3156"/>
              <a:ext cx="1542" cy="272"/>
            </a:xfrm>
            <a:prstGeom prst="rect">
              <a:avLst/>
            </a:prstGeom>
            <a:solidFill>
              <a:schemeClr val="bg1"/>
            </a:solidFill>
            <a:ln w="9525">
              <a:solidFill>
                <a:schemeClr val="bg1"/>
              </a:solidFill>
              <a:miter lim="800000"/>
              <a:headEnd/>
              <a:tailEnd/>
            </a:ln>
          </p:spPr>
          <p:txBody>
            <a:bodyPr wrap="none" anchor="ctr"/>
            <a:lstStyle/>
            <a:p>
              <a:endParaRPr lang="en-US" u="none"/>
            </a:p>
          </p:txBody>
        </p:sp>
        <p:sp>
          <p:nvSpPr>
            <p:cNvPr id="21514" name="Text Box 24"/>
            <p:cNvSpPr txBox="1">
              <a:spLocks noChangeArrowheads="1"/>
            </p:cNvSpPr>
            <p:nvPr/>
          </p:nvSpPr>
          <p:spPr bwMode="auto">
            <a:xfrm>
              <a:off x="3352" y="3457"/>
              <a:ext cx="2025"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Spike triggered average</a:t>
              </a:r>
            </a:p>
            <a:p>
              <a:r>
                <a:rPr lang="en-US" sz="2000" u="none">
                  <a:latin typeface="Arial" charset="0"/>
                </a:rPr>
                <a:t>(mean effective stimulus)</a:t>
              </a:r>
            </a:p>
          </p:txBody>
        </p:sp>
        <p:grpSp>
          <p:nvGrpSpPr>
            <p:cNvPr id="21515" name="Group 33"/>
            <p:cNvGrpSpPr>
              <a:grpSpLocks/>
            </p:cNvGrpSpPr>
            <p:nvPr/>
          </p:nvGrpSpPr>
          <p:grpSpPr bwMode="auto">
            <a:xfrm>
              <a:off x="233" y="612"/>
              <a:ext cx="4513" cy="3328"/>
              <a:chOff x="233" y="612"/>
              <a:chExt cx="4513" cy="3328"/>
            </a:xfrm>
          </p:grpSpPr>
          <p:sp>
            <p:nvSpPr>
              <p:cNvPr id="21516" name="Text Box 12"/>
              <p:cNvSpPr txBox="1">
                <a:spLocks noChangeArrowheads="1"/>
              </p:cNvSpPr>
              <p:nvPr/>
            </p:nvSpPr>
            <p:spPr bwMode="auto">
              <a:xfrm>
                <a:off x="233" y="784"/>
                <a:ext cx="903"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Light intensity</a:t>
                </a:r>
              </a:p>
            </p:txBody>
          </p:sp>
          <p:sp>
            <p:nvSpPr>
              <p:cNvPr id="21517" name="Text Box 13"/>
              <p:cNvSpPr txBox="1">
                <a:spLocks noChangeArrowheads="1"/>
              </p:cNvSpPr>
              <p:nvPr/>
            </p:nvSpPr>
            <p:spPr bwMode="auto">
              <a:xfrm>
                <a:off x="513" y="855"/>
                <a:ext cx="12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21518" name="Text Box 14"/>
              <p:cNvSpPr txBox="1">
                <a:spLocks noChangeArrowheads="1"/>
              </p:cNvSpPr>
              <p:nvPr/>
            </p:nvSpPr>
            <p:spPr bwMode="auto">
              <a:xfrm>
                <a:off x="1176" y="612"/>
                <a:ext cx="24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1</a:t>
                </a:r>
                <a:endParaRPr lang="en-US" sz="1800" u="none">
                  <a:latin typeface="Helvetica" charset="0"/>
                </a:endParaRPr>
              </a:p>
            </p:txBody>
          </p:sp>
          <p:sp>
            <p:nvSpPr>
              <p:cNvPr id="21519" name="Text Box 15"/>
              <p:cNvSpPr txBox="1">
                <a:spLocks noChangeArrowheads="1"/>
              </p:cNvSpPr>
              <p:nvPr/>
            </p:nvSpPr>
            <p:spPr bwMode="auto">
              <a:xfrm>
                <a:off x="1172" y="1368"/>
                <a:ext cx="24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0</a:t>
                </a:r>
                <a:endParaRPr lang="en-US" sz="1800" u="none">
                  <a:latin typeface="Helvetica" charset="0"/>
                </a:endParaRPr>
              </a:p>
            </p:txBody>
          </p:sp>
          <p:sp>
            <p:nvSpPr>
              <p:cNvPr id="21520" name="Rectangle 17"/>
              <p:cNvSpPr>
                <a:spLocks noChangeArrowheads="1"/>
              </p:cNvSpPr>
              <p:nvPr/>
            </p:nvSpPr>
            <p:spPr bwMode="auto">
              <a:xfrm>
                <a:off x="2679" y="1720"/>
                <a:ext cx="624" cy="222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1521" name="Rectangle 18"/>
              <p:cNvSpPr>
                <a:spLocks noChangeArrowheads="1"/>
              </p:cNvSpPr>
              <p:nvPr/>
            </p:nvSpPr>
            <p:spPr bwMode="auto">
              <a:xfrm>
                <a:off x="2996" y="1516"/>
                <a:ext cx="1366" cy="94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1522" name="Line 19"/>
              <p:cNvSpPr>
                <a:spLocks noChangeShapeType="1"/>
              </p:cNvSpPr>
              <p:nvPr/>
            </p:nvSpPr>
            <p:spPr bwMode="auto">
              <a:xfrm flipH="1">
                <a:off x="2620" y="1497"/>
                <a:ext cx="1157" cy="1561"/>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3" name="Line 20"/>
              <p:cNvSpPr>
                <a:spLocks noChangeShapeType="1"/>
              </p:cNvSpPr>
              <p:nvPr/>
            </p:nvSpPr>
            <p:spPr bwMode="auto">
              <a:xfrm flipH="1">
                <a:off x="2632" y="1507"/>
                <a:ext cx="1643" cy="23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4" name="Line 22"/>
              <p:cNvSpPr>
                <a:spLocks noChangeShapeType="1"/>
              </p:cNvSpPr>
              <p:nvPr/>
            </p:nvSpPr>
            <p:spPr bwMode="auto">
              <a:xfrm flipV="1">
                <a:off x="4632" y="2456"/>
                <a:ext cx="0" cy="6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1525" name="Group 32"/>
              <p:cNvGrpSpPr>
                <a:grpSpLocks/>
              </p:cNvGrpSpPr>
              <p:nvPr/>
            </p:nvGrpSpPr>
            <p:grpSpPr bwMode="auto">
              <a:xfrm>
                <a:off x="3755" y="2640"/>
                <a:ext cx="991" cy="886"/>
                <a:chOff x="3755" y="2640"/>
                <a:chExt cx="991" cy="886"/>
              </a:xfrm>
            </p:grpSpPr>
            <p:sp>
              <p:nvSpPr>
                <p:cNvPr id="21526" name="Line 21"/>
                <p:cNvSpPr>
                  <a:spLocks noChangeShapeType="1"/>
                </p:cNvSpPr>
                <p:nvPr/>
              </p:nvSpPr>
              <p:spPr bwMode="auto">
                <a:xfrm>
                  <a:off x="3800" y="2640"/>
                  <a:ext cx="8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7" name="Text Box 26"/>
                <p:cNvSpPr txBox="1">
                  <a:spLocks noChangeArrowheads="1"/>
                </p:cNvSpPr>
                <p:nvPr/>
              </p:nvSpPr>
              <p:spPr bwMode="auto">
                <a:xfrm>
                  <a:off x="4536" y="3274"/>
                  <a:ext cx="2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0</a:t>
                  </a:r>
                </a:p>
              </p:txBody>
            </p:sp>
            <p:pic>
              <p:nvPicPr>
                <p:cNvPr id="21528" name="Picture 27"/>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20647" r="59106" b="95842"/>
                <a:stretch>
                  <a:fillRect/>
                </a:stretch>
              </p:blipFill>
              <p:spPr bwMode="auto">
                <a:xfrm>
                  <a:off x="3755" y="3120"/>
                  <a:ext cx="9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21507" name="Text Box 36"/>
          <p:cNvSpPr txBox="1">
            <a:spLocks noChangeArrowheads="1"/>
          </p:cNvSpPr>
          <p:nvPr/>
        </p:nvSpPr>
        <p:spPr bwMode="auto">
          <a:xfrm>
            <a:off x="1882775" y="774700"/>
            <a:ext cx="558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Helvetica" charset="0"/>
              </a:rPr>
              <a:t>Reverse correlation for a spiking neuron</a:t>
            </a:r>
          </a:p>
        </p:txBody>
      </p:sp>
      <p:sp>
        <p:nvSpPr>
          <p:cNvPr id="21508" name="Text Box 38"/>
          <p:cNvSpPr txBox="1">
            <a:spLocks noChangeArrowheads="1"/>
          </p:cNvSpPr>
          <p:nvPr/>
        </p:nvSpPr>
        <p:spPr bwMode="auto">
          <a:xfrm>
            <a:off x="4789488" y="6367463"/>
            <a:ext cx="39449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Spikes, MIT press Rieke et al ( 1997)</a:t>
            </a:r>
          </a:p>
        </p:txBody>
      </p:sp>
      <p:grpSp>
        <p:nvGrpSpPr>
          <p:cNvPr id="5" name="Group 24"/>
          <p:cNvGrpSpPr>
            <a:grpSpLocks/>
          </p:cNvGrpSpPr>
          <p:nvPr/>
        </p:nvGrpSpPr>
        <p:grpSpPr bwMode="auto">
          <a:xfrm>
            <a:off x="2362200" y="2743200"/>
            <a:ext cx="6096000" cy="4889500"/>
            <a:chOff x="2362200" y="2743200"/>
            <a:chExt cx="6096000" cy="4889500"/>
          </a:xfrm>
        </p:grpSpPr>
        <p:sp>
          <p:nvSpPr>
            <p:cNvPr id="21510" name="Rectangle 22"/>
            <p:cNvSpPr>
              <a:spLocks noChangeArrowheads="1"/>
            </p:cNvSpPr>
            <p:nvPr/>
          </p:nvSpPr>
          <p:spPr bwMode="auto">
            <a:xfrm>
              <a:off x="2362200" y="3124200"/>
              <a:ext cx="6096000" cy="4508500"/>
            </a:xfrm>
            <a:prstGeom prst="rect">
              <a:avLst/>
            </a:prstGeom>
            <a:solidFill>
              <a:schemeClr val="bg1"/>
            </a:solidFill>
            <a:ln w="9525">
              <a:solidFill>
                <a:schemeClr val="bg1"/>
              </a:solidFill>
              <a:round/>
              <a:headEnd/>
              <a:tailEnd/>
            </a:ln>
          </p:spPr>
          <p:txBody>
            <a:bodyPr/>
            <a:lstStyle/>
            <a:p>
              <a:endParaRPr lang="en-US"/>
            </a:p>
          </p:txBody>
        </p:sp>
        <p:sp>
          <p:nvSpPr>
            <p:cNvPr id="21511" name="Rectangle 23"/>
            <p:cNvSpPr>
              <a:spLocks noChangeArrowheads="1"/>
            </p:cNvSpPr>
            <p:nvPr/>
          </p:nvSpPr>
          <p:spPr bwMode="auto">
            <a:xfrm>
              <a:off x="2381249" y="2743200"/>
              <a:ext cx="4429125" cy="1384300"/>
            </a:xfrm>
            <a:prstGeom prst="rect">
              <a:avLst/>
            </a:prstGeom>
            <a:solidFill>
              <a:schemeClr val="bg1"/>
            </a:solidFill>
            <a:ln w="9525">
              <a:solidFill>
                <a:schemeClr val="bg1"/>
              </a:solidFill>
              <a:round/>
              <a:headEnd/>
              <a:tailEnd/>
            </a:ln>
          </p:spPr>
          <p:txBody>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026"/>
          <p:cNvSpPr txBox="1">
            <a:spLocks noChangeArrowheads="1"/>
          </p:cNvSpPr>
          <p:nvPr/>
        </p:nvSpPr>
        <p:spPr bwMode="auto">
          <a:xfrm>
            <a:off x="1598613" y="265113"/>
            <a:ext cx="5978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What stimulus makes the neuron respond?</a:t>
            </a:r>
          </a:p>
        </p:txBody>
      </p:sp>
      <p:grpSp>
        <p:nvGrpSpPr>
          <p:cNvPr id="23554" name="Group 1042"/>
          <p:cNvGrpSpPr>
            <a:grpSpLocks/>
          </p:cNvGrpSpPr>
          <p:nvPr/>
        </p:nvGrpSpPr>
        <p:grpSpPr bwMode="auto">
          <a:xfrm>
            <a:off x="1219200" y="2436813"/>
            <a:ext cx="6015038" cy="4116387"/>
            <a:chOff x="233" y="480"/>
            <a:chExt cx="5538" cy="3787"/>
          </a:xfrm>
        </p:grpSpPr>
        <p:pic>
          <p:nvPicPr>
            <p:cNvPr id="23560" name="Picture 1027"/>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6944"/>
            <a:stretch>
              <a:fillRect/>
            </a:stretch>
          </p:blipFill>
          <p:spPr bwMode="auto">
            <a:xfrm>
              <a:off x="1354" y="480"/>
              <a:ext cx="3640" cy="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28"/>
            <p:cNvSpPr txBox="1">
              <a:spLocks noChangeArrowheads="1"/>
            </p:cNvSpPr>
            <p:nvPr/>
          </p:nvSpPr>
          <p:spPr bwMode="auto">
            <a:xfrm>
              <a:off x="233" y="782"/>
              <a:ext cx="903"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Helvetica" charset="0"/>
                </a:rPr>
                <a:t>Light intensity</a:t>
              </a:r>
              <a:endParaRPr lang="en-US" sz="1800" u="none">
                <a:latin typeface="Helvetica" charset="0"/>
              </a:endParaRPr>
            </a:p>
          </p:txBody>
        </p:sp>
        <p:sp>
          <p:nvSpPr>
            <p:cNvPr id="23562" name="Text Box 1029"/>
            <p:cNvSpPr txBox="1">
              <a:spLocks noChangeArrowheads="1"/>
            </p:cNvSpPr>
            <p:nvPr/>
          </p:nvSpPr>
          <p:spPr bwMode="auto">
            <a:xfrm>
              <a:off x="492" y="855"/>
              <a:ext cx="169"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23563" name="Text Box 1030"/>
            <p:cNvSpPr txBox="1">
              <a:spLocks noChangeArrowheads="1"/>
            </p:cNvSpPr>
            <p:nvPr/>
          </p:nvSpPr>
          <p:spPr bwMode="auto">
            <a:xfrm>
              <a:off x="1177" y="611"/>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1</a:t>
              </a:r>
              <a:endParaRPr lang="en-US" sz="1800" u="none">
                <a:latin typeface="Helvetica" charset="0"/>
              </a:endParaRPr>
            </a:p>
          </p:txBody>
        </p:sp>
        <p:sp>
          <p:nvSpPr>
            <p:cNvPr id="23564" name="Text Box 1031"/>
            <p:cNvSpPr txBox="1">
              <a:spLocks noChangeArrowheads="1"/>
            </p:cNvSpPr>
            <p:nvPr/>
          </p:nvSpPr>
          <p:spPr bwMode="auto">
            <a:xfrm>
              <a:off x="1171" y="1369"/>
              <a:ext cx="24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0</a:t>
              </a:r>
              <a:endParaRPr lang="en-US" sz="1800" u="none">
                <a:latin typeface="Helvetica" charset="0"/>
              </a:endParaRPr>
            </a:p>
          </p:txBody>
        </p:sp>
        <p:sp>
          <p:nvSpPr>
            <p:cNvPr id="23565" name="Rectangle 1032"/>
            <p:cNvSpPr>
              <a:spLocks noChangeArrowheads="1"/>
            </p:cNvSpPr>
            <p:nvPr/>
          </p:nvSpPr>
          <p:spPr bwMode="auto">
            <a:xfrm>
              <a:off x="2679" y="1720"/>
              <a:ext cx="624" cy="222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66" name="Rectangle 1033"/>
            <p:cNvSpPr>
              <a:spLocks noChangeArrowheads="1"/>
            </p:cNvSpPr>
            <p:nvPr/>
          </p:nvSpPr>
          <p:spPr bwMode="auto">
            <a:xfrm>
              <a:off x="2996" y="1516"/>
              <a:ext cx="1366" cy="94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67" name="Line 1034"/>
            <p:cNvSpPr>
              <a:spLocks noChangeShapeType="1"/>
            </p:cNvSpPr>
            <p:nvPr/>
          </p:nvSpPr>
          <p:spPr bwMode="auto">
            <a:xfrm flipH="1">
              <a:off x="2620" y="1497"/>
              <a:ext cx="1157" cy="1561"/>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8" name="Line 1035"/>
            <p:cNvSpPr>
              <a:spLocks noChangeShapeType="1"/>
            </p:cNvSpPr>
            <p:nvPr/>
          </p:nvSpPr>
          <p:spPr bwMode="auto">
            <a:xfrm flipH="1">
              <a:off x="2632" y="1507"/>
              <a:ext cx="1643" cy="2325"/>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9" name="Line 1036"/>
            <p:cNvSpPr>
              <a:spLocks noChangeShapeType="1"/>
            </p:cNvSpPr>
            <p:nvPr/>
          </p:nvSpPr>
          <p:spPr bwMode="auto">
            <a:xfrm>
              <a:off x="3800" y="2640"/>
              <a:ext cx="8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0" name="Line 1037"/>
            <p:cNvSpPr>
              <a:spLocks noChangeShapeType="1"/>
            </p:cNvSpPr>
            <p:nvPr/>
          </p:nvSpPr>
          <p:spPr bwMode="auto">
            <a:xfrm flipV="1">
              <a:off x="4632" y="2456"/>
              <a:ext cx="0" cy="6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1" name="Rectangle 1038"/>
            <p:cNvSpPr>
              <a:spLocks noChangeArrowheads="1"/>
            </p:cNvSpPr>
            <p:nvPr/>
          </p:nvSpPr>
          <p:spPr bwMode="auto">
            <a:xfrm>
              <a:off x="3636" y="3156"/>
              <a:ext cx="1542" cy="272"/>
            </a:xfrm>
            <a:prstGeom prst="rect">
              <a:avLst/>
            </a:prstGeom>
            <a:solidFill>
              <a:schemeClr val="bg1"/>
            </a:solidFill>
            <a:ln w="9525">
              <a:solidFill>
                <a:schemeClr val="bg1"/>
              </a:solidFill>
              <a:miter lim="800000"/>
              <a:headEnd/>
              <a:tailEnd/>
            </a:ln>
          </p:spPr>
          <p:txBody>
            <a:bodyPr wrap="none" anchor="ctr"/>
            <a:lstStyle/>
            <a:p>
              <a:endParaRPr lang="en-US" u="none"/>
            </a:p>
          </p:txBody>
        </p:sp>
        <p:sp>
          <p:nvSpPr>
            <p:cNvPr id="23572" name="Text Box 1039"/>
            <p:cNvSpPr txBox="1">
              <a:spLocks noChangeArrowheads="1"/>
            </p:cNvSpPr>
            <p:nvPr/>
          </p:nvSpPr>
          <p:spPr bwMode="auto">
            <a:xfrm>
              <a:off x="2963" y="3454"/>
              <a:ext cx="2808"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Reverse correlation</a:t>
              </a:r>
            </a:p>
            <a:p>
              <a:r>
                <a:rPr lang="en-US" sz="2000" u="none">
                  <a:latin typeface="Arial" charset="0"/>
                </a:rPr>
                <a:t>(Spike triggered average)</a:t>
              </a:r>
            </a:p>
          </p:txBody>
        </p:sp>
        <p:sp>
          <p:nvSpPr>
            <p:cNvPr id="23573" name="Text Box 1040"/>
            <p:cNvSpPr txBox="1">
              <a:spLocks noChangeArrowheads="1"/>
            </p:cNvSpPr>
            <p:nvPr/>
          </p:nvSpPr>
          <p:spPr bwMode="auto">
            <a:xfrm>
              <a:off x="4498" y="3272"/>
              <a:ext cx="287"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0</a:t>
              </a:r>
            </a:p>
          </p:txBody>
        </p:sp>
        <p:pic>
          <p:nvPicPr>
            <p:cNvPr id="23574" name="Picture 1041"/>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20647" r="59106" b="95842"/>
            <a:stretch>
              <a:fillRect/>
            </a:stretch>
          </p:blipFill>
          <p:spPr bwMode="auto">
            <a:xfrm>
              <a:off x="3755" y="3120"/>
              <a:ext cx="9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5" name="Text Box 1043"/>
          <p:cNvSpPr txBox="1">
            <a:spLocks noChangeArrowheads="1"/>
          </p:cNvSpPr>
          <p:nvPr/>
        </p:nvSpPr>
        <p:spPr bwMode="auto">
          <a:xfrm>
            <a:off x="458788" y="857250"/>
            <a:ext cx="78660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Helvetica" charset="0"/>
              </a:rPr>
              <a:t>White noise analysis</a:t>
            </a:r>
          </a:p>
          <a:p>
            <a:r>
              <a:rPr lang="en-US" sz="2200" u="none">
                <a:latin typeface="Helvetica" charset="0"/>
              </a:rPr>
              <a:t>For a Gaussian white-noise stimulus, the reverse correlation gives the input that is transmitted with greatest sensitivity</a:t>
            </a:r>
          </a:p>
        </p:txBody>
      </p:sp>
      <p:sp>
        <p:nvSpPr>
          <p:cNvPr id="23556" name="Text Box 1044"/>
          <p:cNvSpPr txBox="1">
            <a:spLocks noChangeArrowheads="1"/>
          </p:cNvSpPr>
          <p:nvPr/>
        </p:nvSpPr>
        <p:spPr bwMode="auto">
          <a:xfrm>
            <a:off x="1911350" y="3375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23557" name="Text Box 1045"/>
          <p:cNvSpPr txBox="1">
            <a:spLocks noChangeArrowheads="1"/>
          </p:cNvSpPr>
          <p:nvPr/>
        </p:nvSpPr>
        <p:spPr bwMode="auto">
          <a:xfrm>
            <a:off x="1743075" y="30543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pic>
        <p:nvPicPr>
          <p:cNvPr id="23558" name="Picture 10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25" y="2508250"/>
            <a:ext cx="14351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 Box 1052"/>
          <p:cNvSpPr txBox="1">
            <a:spLocks noChangeArrowheads="1"/>
          </p:cNvSpPr>
          <p:nvPr/>
        </p:nvSpPr>
        <p:spPr bwMode="auto">
          <a:xfrm>
            <a:off x="6169025" y="1965325"/>
            <a:ext cx="2066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Gaussian distribution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468563"/>
            <a:ext cx="315595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2327275"/>
            <a:ext cx="31432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 Box 4"/>
          <p:cNvSpPr txBox="1">
            <a:spLocks noChangeArrowheads="1"/>
          </p:cNvSpPr>
          <p:nvPr/>
        </p:nvSpPr>
        <p:spPr bwMode="auto">
          <a:xfrm>
            <a:off x="6030913" y="1611313"/>
            <a:ext cx="12080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Discrete</a:t>
            </a:r>
          </a:p>
        </p:txBody>
      </p:sp>
      <p:sp>
        <p:nvSpPr>
          <p:cNvPr id="25604" name="Text Box 5"/>
          <p:cNvSpPr txBox="1">
            <a:spLocks noChangeArrowheads="1"/>
          </p:cNvSpPr>
          <p:nvPr/>
        </p:nvSpPr>
        <p:spPr bwMode="auto">
          <a:xfrm>
            <a:off x="2132013" y="1639888"/>
            <a:ext cx="15970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Continuous</a:t>
            </a:r>
          </a:p>
        </p:txBody>
      </p:sp>
      <p:sp>
        <p:nvSpPr>
          <p:cNvPr id="25605" name="Text Box 7"/>
          <p:cNvSpPr txBox="1">
            <a:spLocks noChangeArrowheads="1"/>
          </p:cNvSpPr>
          <p:nvPr/>
        </p:nvSpPr>
        <p:spPr bwMode="auto">
          <a:xfrm>
            <a:off x="3294063" y="925513"/>
            <a:ext cx="26066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Reverse correlation</a:t>
            </a:r>
          </a:p>
        </p:txBody>
      </p:sp>
      <p:sp>
        <p:nvSpPr>
          <p:cNvPr id="25606" name="Text Box 8"/>
          <p:cNvSpPr txBox="1">
            <a:spLocks noChangeArrowheads="1"/>
          </p:cNvSpPr>
          <p:nvPr/>
        </p:nvSpPr>
        <p:spPr bwMode="auto">
          <a:xfrm>
            <a:off x="750888" y="3957638"/>
            <a:ext cx="76850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For spikes, this is proportional to the spike-triggered average</a:t>
            </a:r>
          </a:p>
        </p:txBody>
      </p:sp>
      <p:sp>
        <p:nvSpPr>
          <p:cNvPr id="25607" name="Text Box 9"/>
          <p:cNvSpPr txBox="1">
            <a:spLocks noChangeArrowheads="1"/>
          </p:cNvSpPr>
          <p:nvPr/>
        </p:nvSpPr>
        <p:spPr bwMode="auto">
          <a:xfrm>
            <a:off x="1598613" y="265113"/>
            <a:ext cx="5978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What stimulus makes the neuron respond?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ext Box 2"/>
          <p:cNvSpPr txBox="1">
            <a:spLocks noChangeArrowheads="1"/>
          </p:cNvSpPr>
          <p:nvPr/>
        </p:nvSpPr>
        <p:spPr bwMode="auto">
          <a:xfrm>
            <a:off x="381000" y="304800"/>
            <a:ext cx="8534400"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eaLnBrk="1" hangingPunct="1">
              <a:spcBef>
                <a:spcPct val="30000"/>
              </a:spcBef>
            </a:pPr>
            <a:r>
              <a:rPr lang="en-US" sz="1200" u="none"/>
              <a:t>These equations give a mathematical definition for reverse correlation. If we think about signals as being continuous, then it is appropriate to use the integral. However in modern neuroscience, all continuous signals are sampled and digitized, and then integrals are computed by summing over digitized values. Even if you take a photograph on a film camera, the journal will digitize when they publish it. Thus it is appropriate to consider the </a:t>
            </a:r>
            <a:r>
              <a:rPr lang="ja-JP" altLang="en-US" sz="1200" u="none"/>
              <a:t>‘</a:t>
            </a:r>
            <a:r>
              <a:rPr lang="en-US" altLang="ja-JP" sz="1200" u="none"/>
              <a:t>discrete</a:t>
            </a:r>
            <a:r>
              <a:rPr lang="ja-JP" altLang="en-US" sz="1200" u="none"/>
              <a:t>’</a:t>
            </a:r>
            <a:r>
              <a:rPr lang="en-US" altLang="ja-JP" sz="1200" u="none"/>
              <a:t> form of this equation, where the summation (Σ) sign is used. This is also easier to translate into something like a computer program or spreadsheet. </a:t>
            </a:r>
          </a:p>
          <a:p>
            <a:pPr algn="l" eaLnBrk="1" hangingPunct="1">
              <a:spcBef>
                <a:spcPct val="30000"/>
              </a:spcBef>
            </a:pPr>
            <a:r>
              <a:rPr lang="en-US" sz="1200" i="1" u="none"/>
              <a:t>r(t):</a:t>
            </a:r>
            <a:r>
              <a:rPr lang="en-US" sz="1200" u="none"/>
              <a:t> the response as a function of time</a:t>
            </a:r>
          </a:p>
          <a:p>
            <a:pPr algn="l" eaLnBrk="1" hangingPunct="1">
              <a:spcBef>
                <a:spcPct val="30000"/>
              </a:spcBef>
            </a:pPr>
            <a:r>
              <a:rPr lang="en-US" sz="1200" i="1" u="none"/>
              <a:t>s(t):</a:t>
            </a:r>
            <a:r>
              <a:rPr lang="en-US" sz="1200" u="none"/>
              <a:t> the stimulus as a function of time</a:t>
            </a:r>
          </a:p>
          <a:p>
            <a:pPr algn="l" eaLnBrk="1" hangingPunct="1">
              <a:spcBef>
                <a:spcPct val="30000"/>
              </a:spcBef>
            </a:pPr>
            <a:r>
              <a:rPr lang="en-US" sz="1200" u="none"/>
              <a:t>T: The length of the experiment</a:t>
            </a:r>
          </a:p>
          <a:p>
            <a:pPr algn="l" eaLnBrk="1" hangingPunct="1">
              <a:spcBef>
                <a:spcPct val="30000"/>
              </a:spcBef>
            </a:pPr>
            <a:r>
              <a:rPr lang="en-US" sz="1200" u="none"/>
              <a:t>∆t: How much points are separated in time, for example 1 s, or 1 ms.</a:t>
            </a:r>
          </a:p>
          <a:p>
            <a:pPr algn="l" eaLnBrk="1" hangingPunct="1">
              <a:spcBef>
                <a:spcPct val="30000"/>
              </a:spcBef>
            </a:pPr>
            <a:r>
              <a:rPr lang="en-US" sz="1200" u="none">
                <a:sym typeface="Symbol" charset="0"/>
              </a:rPr>
              <a:t>τ: The time delay of the stimulus relative to the response. When </a:t>
            </a:r>
          </a:p>
          <a:p>
            <a:pPr algn="l" eaLnBrk="1" hangingPunct="1">
              <a:spcBef>
                <a:spcPct val="30000"/>
              </a:spcBef>
              <a:buFont typeface="Symbol" charset="0"/>
              <a:buChar char="t"/>
            </a:pPr>
            <a:r>
              <a:rPr lang="en-US" sz="1200" u="none">
                <a:sym typeface="Symbol" charset="0"/>
              </a:rPr>
              <a:t>= 0, the equation becomes:</a:t>
            </a:r>
          </a:p>
          <a:p>
            <a:pPr algn="l" eaLnBrk="1" hangingPunct="1">
              <a:spcBef>
                <a:spcPct val="30000"/>
              </a:spcBef>
              <a:buFont typeface="Symbol" charset="0"/>
              <a:buChar char="t"/>
            </a:pPr>
            <a:endParaRPr lang="en-US" sz="1200" u="none">
              <a:sym typeface="Symbol" charset="0"/>
            </a:endParaRPr>
          </a:p>
          <a:p>
            <a:pPr algn="l" eaLnBrk="1" hangingPunct="1">
              <a:spcBef>
                <a:spcPct val="30000"/>
              </a:spcBef>
              <a:buFont typeface="Symbol" charset="0"/>
              <a:buNone/>
            </a:pPr>
            <a:r>
              <a:rPr lang="en-US" sz="1200" u="none">
                <a:sym typeface="Symbol" charset="0"/>
              </a:rPr>
              <a:t>In other words, for C(0), the response, r(t),  is multiplied by the stimulus, s(t) that occurs at the same time for every time point. All results are then summed. Unless there is an instantaneous effect between s(t) and r(t), this C(0) should be close to zero.</a:t>
            </a:r>
          </a:p>
          <a:p>
            <a:pPr algn="l" eaLnBrk="1" hangingPunct="1">
              <a:spcBef>
                <a:spcPct val="30000"/>
              </a:spcBef>
              <a:buFont typeface="Symbol" charset="0"/>
              <a:buNone/>
            </a:pPr>
            <a:r>
              <a:rPr lang="en-US" sz="1200" u="none">
                <a:sym typeface="Symbol" charset="0"/>
              </a:rPr>
              <a:t>Likewise, when τ = 1, the equation is:</a:t>
            </a:r>
          </a:p>
          <a:p>
            <a:pPr algn="l" eaLnBrk="1" hangingPunct="1">
              <a:spcBef>
                <a:spcPct val="30000"/>
              </a:spcBef>
              <a:buFont typeface="Symbol" charset="0"/>
              <a:buNone/>
            </a:pPr>
            <a:endParaRPr lang="en-US" sz="1200" u="none">
              <a:sym typeface="Symbol" charset="0"/>
            </a:endParaRPr>
          </a:p>
          <a:p>
            <a:pPr algn="l" eaLnBrk="1" hangingPunct="1">
              <a:spcBef>
                <a:spcPct val="30000"/>
              </a:spcBef>
              <a:buFont typeface="Symbol" charset="0"/>
              <a:buNone/>
            </a:pPr>
            <a:r>
              <a:rPr lang="en-US" sz="1200" u="none">
                <a:sym typeface="Symbol" charset="0"/>
              </a:rPr>
              <a:t>In this case the response at time t, r(t), is multiplied with the stimulus that occurred one time point in the past, s(t-1), for every time point. In other words, the stimulus is shifted one time point before multiplying. If the stimulus caused the response with a delay of one time point, there will likely be a positive or negative correlation.</a:t>
            </a:r>
          </a:p>
          <a:p>
            <a:pPr algn="l" eaLnBrk="1" hangingPunct="1">
              <a:spcBef>
                <a:spcPct val="30000"/>
              </a:spcBef>
              <a:buFont typeface="Symbol" charset="0"/>
              <a:buNone/>
            </a:pPr>
            <a:r>
              <a:rPr lang="en-US" sz="1200" u="none">
                <a:sym typeface="Symbol" charset="0"/>
              </a:rPr>
              <a:t>When τ = -1, the equation is:</a:t>
            </a:r>
          </a:p>
          <a:p>
            <a:pPr algn="l" eaLnBrk="1" hangingPunct="1">
              <a:spcBef>
                <a:spcPct val="30000"/>
              </a:spcBef>
              <a:buFont typeface="Symbol" charset="0"/>
              <a:buNone/>
            </a:pPr>
            <a:endParaRPr lang="en-US" sz="1200" u="none">
              <a:sym typeface="Symbol" charset="0"/>
            </a:endParaRPr>
          </a:p>
          <a:p>
            <a:pPr algn="l" eaLnBrk="1" hangingPunct="1">
              <a:spcBef>
                <a:spcPct val="30000"/>
              </a:spcBef>
              <a:buFont typeface="Symbol" charset="0"/>
              <a:buNone/>
            </a:pPr>
            <a:r>
              <a:rPr lang="en-US" sz="1200" u="none">
                <a:sym typeface="Symbol" charset="0"/>
              </a:rPr>
              <a:t>If there is no correlation between the stimulus at one point of time and another point in time, the response should not be correlated with the stimulus in the future, and so the reverse correlation C(τ) for τ&lt;0 should be close to zero. This is a good reality check on ones experiments and analysis.</a:t>
            </a:r>
          </a:p>
          <a:p>
            <a:pPr algn="l" eaLnBrk="1" hangingPunct="1">
              <a:spcBef>
                <a:spcPct val="30000"/>
              </a:spcBef>
              <a:buFont typeface="Symbol" charset="0"/>
              <a:buNone/>
            </a:pPr>
            <a:r>
              <a:rPr lang="en-US" sz="1200" u="none">
                <a:sym typeface="Symbol" charset="0"/>
              </a:rPr>
              <a:t>Why correlation?</a:t>
            </a:r>
          </a:p>
          <a:p>
            <a:pPr algn="l" eaLnBrk="1" hangingPunct="1">
              <a:spcBef>
                <a:spcPct val="30000"/>
              </a:spcBef>
              <a:buFont typeface="Symbol" charset="0"/>
              <a:buNone/>
            </a:pPr>
            <a:r>
              <a:rPr lang="en-US" sz="1200" u="none">
                <a:sym typeface="Symbol" charset="0"/>
              </a:rPr>
              <a:t>A correlation can be thought of as an average over many products. If two signals x(t) and y(t) are positively correlated, then x(t) will be positive when y(t) is positive, and x(t) multiplied by y(t) will be &gt; 0. If x(t) and y(t) are unrelated, then on average, x(t) multiplied by y(t) will be zero. If x(t) and y(t) are negatively correlated, x(t) multiplied by y(t) will be &lt; 0.</a:t>
            </a:r>
          </a:p>
        </p:txBody>
      </p:sp>
      <p:pic>
        <p:nvPicPr>
          <p:cNvPr id="276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113" y="2444750"/>
            <a:ext cx="144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900" y="3376613"/>
            <a:ext cx="149066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325" y="4414838"/>
            <a:ext cx="17145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026"/>
          <p:cNvPicPr>
            <a:picLocks noChangeAspect="1" noChangeArrowheads="1"/>
          </p:cNvPicPr>
          <p:nvPr/>
        </p:nvPicPr>
        <p:blipFill>
          <a:blip r:embed="rId3">
            <a:extLst>
              <a:ext uri="{28A0092B-C50C-407E-A947-70E740481C1C}">
                <a14:useLocalDpi xmlns:a14="http://schemas.microsoft.com/office/drawing/2010/main" val="0"/>
              </a:ext>
            </a:extLst>
          </a:blip>
          <a:srcRect l="6496" b="5399"/>
          <a:stretch>
            <a:fillRect/>
          </a:stretch>
        </p:blipFill>
        <p:spPr bwMode="auto">
          <a:xfrm>
            <a:off x="1143000" y="1703388"/>
            <a:ext cx="2376488"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Line 1027"/>
          <p:cNvSpPr>
            <a:spLocks noChangeShapeType="1"/>
          </p:cNvSpPr>
          <p:nvPr/>
        </p:nvSpPr>
        <p:spPr bwMode="auto">
          <a:xfrm rot="3761811">
            <a:off x="1789112" y="2566988"/>
            <a:ext cx="1692275" cy="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699" name="Line 1028"/>
          <p:cNvSpPr>
            <a:spLocks noChangeShapeType="1"/>
          </p:cNvSpPr>
          <p:nvPr/>
        </p:nvSpPr>
        <p:spPr bwMode="auto">
          <a:xfrm rot="3761811" flipV="1">
            <a:off x="2736850" y="2051050"/>
            <a:ext cx="0" cy="952500"/>
          </a:xfrm>
          <a:prstGeom prst="line">
            <a:avLst/>
          </a:prstGeom>
          <a:noFill/>
          <a:ln w="50800">
            <a:solidFill>
              <a:srgbClr val="33CCCC"/>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0" name="Oval 1029"/>
          <p:cNvSpPr>
            <a:spLocks noChangeArrowheads="1"/>
          </p:cNvSpPr>
          <p:nvPr/>
        </p:nvSpPr>
        <p:spPr bwMode="auto">
          <a:xfrm>
            <a:off x="1400175" y="1822450"/>
            <a:ext cx="1849438" cy="18494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01" name="Line 1030"/>
          <p:cNvSpPr>
            <a:spLocks noChangeShapeType="1"/>
          </p:cNvSpPr>
          <p:nvPr/>
        </p:nvSpPr>
        <p:spPr bwMode="auto">
          <a:xfrm flipV="1">
            <a:off x="2320925" y="2487613"/>
            <a:ext cx="477838" cy="247650"/>
          </a:xfrm>
          <a:prstGeom prst="line">
            <a:avLst/>
          </a:prstGeom>
          <a:noFill/>
          <a:ln w="50800">
            <a:solidFill>
              <a:srgbClr val="00FF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2" name="Text Box 1031"/>
          <p:cNvSpPr txBox="1">
            <a:spLocks noChangeArrowheads="1"/>
          </p:cNvSpPr>
          <p:nvPr/>
        </p:nvSpPr>
        <p:spPr bwMode="auto">
          <a:xfrm>
            <a:off x="3300413" y="1952625"/>
            <a:ext cx="184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endParaRPr lang="en-US" sz="1200" u="none"/>
          </a:p>
        </p:txBody>
      </p:sp>
      <p:sp>
        <p:nvSpPr>
          <p:cNvPr id="29703" name="Line 1032"/>
          <p:cNvSpPr>
            <a:spLocks noChangeShapeType="1"/>
          </p:cNvSpPr>
          <p:nvPr/>
        </p:nvSpPr>
        <p:spPr bwMode="auto">
          <a:xfrm flipH="1" flipV="1">
            <a:off x="1238250" y="1584325"/>
            <a:ext cx="474663" cy="825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4" name="Line 1033"/>
          <p:cNvSpPr>
            <a:spLocks noChangeShapeType="1"/>
          </p:cNvSpPr>
          <p:nvPr/>
        </p:nvSpPr>
        <p:spPr bwMode="auto">
          <a:xfrm flipH="1" flipV="1">
            <a:off x="2465388" y="1585913"/>
            <a:ext cx="285750" cy="496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5" name="Text Box 1034"/>
          <p:cNvSpPr txBox="1">
            <a:spLocks noChangeArrowheads="1"/>
          </p:cNvSpPr>
          <p:nvPr/>
        </p:nvSpPr>
        <p:spPr bwMode="auto">
          <a:xfrm>
            <a:off x="246063" y="1355725"/>
            <a:ext cx="126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latin typeface="Arial" charset="0"/>
              </a:rPr>
              <a:t>Prior stimulus distribution</a:t>
            </a:r>
          </a:p>
        </p:txBody>
      </p:sp>
      <p:sp>
        <p:nvSpPr>
          <p:cNvPr id="29706" name="Text Box 1035"/>
          <p:cNvSpPr txBox="1">
            <a:spLocks noChangeArrowheads="1"/>
          </p:cNvSpPr>
          <p:nvPr/>
        </p:nvSpPr>
        <p:spPr bwMode="auto">
          <a:xfrm>
            <a:off x="2182813" y="1349375"/>
            <a:ext cx="1487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spcBef>
                <a:spcPct val="50000"/>
              </a:spcBef>
            </a:pPr>
            <a:r>
              <a:rPr lang="en-US" sz="1200" u="none">
                <a:solidFill>
                  <a:srgbClr val="FF7A81"/>
                </a:solidFill>
                <a:latin typeface="Arial" charset="0"/>
              </a:rPr>
              <a:t>Stimuli causing spikes</a:t>
            </a:r>
          </a:p>
        </p:txBody>
      </p:sp>
      <p:sp>
        <p:nvSpPr>
          <p:cNvPr id="29707" name="Text Box 1036"/>
          <p:cNvSpPr txBox="1">
            <a:spLocks noChangeArrowheads="1"/>
          </p:cNvSpPr>
          <p:nvPr/>
        </p:nvSpPr>
        <p:spPr bwMode="auto">
          <a:xfrm>
            <a:off x="3243263" y="2016125"/>
            <a:ext cx="1497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57B7FA"/>
                </a:solidFill>
                <a:latin typeface="Arial" charset="0"/>
              </a:rPr>
              <a:t>Direction of</a:t>
            </a:r>
          </a:p>
          <a:p>
            <a:r>
              <a:rPr lang="en-US" sz="1200" u="none">
                <a:solidFill>
                  <a:srgbClr val="57B7FA"/>
                </a:solidFill>
                <a:latin typeface="Arial" charset="0"/>
              </a:rPr>
              <a:t>maximal sensitivity </a:t>
            </a:r>
          </a:p>
        </p:txBody>
      </p:sp>
      <p:sp>
        <p:nvSpPr>
          <p:cNvPr id="29708" name="Text Box 1037"/>
          <p:cNvSpPr txBox="1">
            <a:spLocks noChangeArrowheads="1"/>
          </p:cNvSpPr>
          <p:nvPr/>
        </p:nvSpPr>
        <p:spPr bwMode="auto">
          <a:xfrm>
            <a:off x="3321050" y="2473325"/>
            <a:ext cx="1336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3DA739"/>
                </a:solidFill>
                <a:latin typeface="Arial" charset="0"/>
              </a:rPr>
              <a:t>Spike-triggered</a:t>
            </a:r>
          </a:p>
          <a:p>
            <a:r>
              <a:rPr lang="en-US" sz="1200" u="none">
                <a:solidFill>
                  <a:srgbClr val="3DA739"/>
                </a:solidFill>
                <a:latin typeface="Arial" charset="0"/>
              </a:rPr>
              <a:t>average stimulus</a:t>
            </a:r>
            <a:endParaRPr lang="en-US" sz="1200" u="none">
              <a:solidFill>
                <a:srgbClr val="53FA4C"/>
              </a:solidFill>
              <a:latin typeface="Arial" charset="0"/>
            </a:endParaRPr>
          </a:p>
        </p:txBody>
      </p:sp>
      <p:sp>
        <p:nvSpPr>
          <p:cNvPr id="29709" name="Text Box 1038"/>
          <p:cNvSpPr txBox="1">
            <a:spLocks noChangeArrowheads="1"/>
          </p:cNvSpPr>
          <p:nvPr/>
        </p:nvSpPr>
        <p:spPr bwMode="auto">
          <a:xfrm>
            <a:off x="1500188" y="1352550"/>
            <a:ext cx="10223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200" u="none">
                <a:solidFill>
                  <a:srgbClr val="FA0000"/>
                </a:solidFill>
                <a:latin typeface="Arial" charset="0"/>
              </a:rPr>
              <a:t>Threshold</a:t>
            </a:r>
          </a:p>
        </p:txBody>
      </p:sp>
      <p:sp>
        <p:nvSpPr>
          <p:cNvPr id="29710" name="Line 1039"/>
          <p:cNvSpPr>
            <a:spLocks noChangeShapeType="1"/>
          </p:cNvSpPr>
          <p:nvPr/>
        </p:nvSpPr>
        <p:spPr bwMode="auto">
          <a:xfrm flipH="1" flipV="1">
            <a:off x="2132013" y="1597025"/>
            <a:ext cx="93662"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1" name="Text Box 1056"/>
          <p:cNvSpPr txBox="1">
            <a:spLocks noChangeArrowheads="1"/>
          </p:cNvSpPr>
          <p:nvPr/>
        </p:nvSpPr>
        <p:spPr bwMode="auto">
          <a:xfrm>
            <a:off x="339725" y="287338"/>
            <a:ext cx="8470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Computing the most effective stimulus (Bussgang</a:t>
            </a:r>
            <a:r>
              <a:rPr lang="ja-JP" altLang="en-US" u="none">
                <a:latin typeface="Arial" charset="0"/>
              </a:rPr>
              <a:t>’</a:t>
            </a:r>
            <a:r>
              <a:rPr lang="en-US" altLang="ja-JP" u="none">
                <a:latin typeface="Arial" charset="0"/>
              </a:rPr>
              <a:t>s theorem)</a:t>
            </a:r>
            <a:endParaRPr lang="en-US" u="none">
              <a:latin typeface="Arial" charset="0"/>
            </a:endParaRPr>
          </a:p>
        </p:txBody>
      </p:sp>
      <p:sp>
        <p:nvSpPr>
          <p:cNvPr id="29712" name="Text Box 1057"/>
          <p:cNvSpPr txBox="1">
            <a:spLocks noChangeArrowheads="1"/>
          </p:cNvSpPr>
          <p:nvPr/>
        </p:nvSpPr>
        <p:spPr bwMode="auto">
          <a:xfrm>
            <a:off x="7045325" y="6135688"/>
            <a:ext cx="19256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Bussgang (1952)</a:t>
            </a:r>
          </a:p>
        </p:txBody>
      </p:sp>
      <p:sp>
        <p:nvSpPr>
          <p:cNvPr id="29713" name="Text Box 1058"/>
          <p:cNvSpPr txBox="1">
            <a:spLocks noChangeArrowheads="1"/>
          </p:cNvSpPr>
          <p:nvPr/>
        </p:nvSpPr>
        <p:spPr bwMode="auto">
          <a:xfrm>
            <a:off x="865188" y="4800600"/>
            <a:ext cx="73517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rPr>
              <a:t>If an input is Gaussian white noise, correlation of the input with the output yields the most effective input , even if there is a distortion of the signal</a:t>
            </a:r>
            <a:r>
              <a:rPr lang="ja-JP" altLang="en-US" sz="1600" u="none">
                <a:latin typeface="Arial" charset="0"/>
              </a:rPr>
              <a:t>’</a:t>
            </a:r>
            <a:r>
              <a:rPr lang="en-US" altLang="ja-JP" sz="1600" u="none">
                <a:latin typeface="Arial" charset="0"/>
              </a:rPr>
              <a:t>s amplitude such as a threshold or saturation.</a:t>
            </a:r>
            <a:endParaRPr lang="en-US" sz="1600" u="none">
              <a:latin typeface="Arial" charset="0"/>
            </a:endParaRPr>
          </a:p>
        </p:txBody>
      </p:sp>
      <p:sp>
        <p:nvSpPr>
          <p:cNvPr id="29714" name="Text Box 1060"/>
          <p:cNvSpPr txBox="1">
            <a:spLocks noChangeArrowheads="1"/>
          </p:cNvSpPr>
          <p:nvPr/>
        </p:nvSpPr>
        <p:spPr bwMode="auto">
          <a:xfrm>
            <a:off x="1328738" y="3902075"/>
            <a:ext cx="1873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1</a:t>
            </a:r>
          </a:p>
        </p:txBody>
      </p:sp>
      <p:grpSp>
        <p:nvGrpSpPr>
          <p:cNvPr id="2" name="Group 1066"/>
          <p:cNvGrpSpPr>
            <a:grpSpLocks/>
          </p:cNvGrpSpPr>
          <p:nvPr/>
        </p:nvGrpSpPr>
        <p:grpSpPr bwMode="auto">
          <a:xfrm>
            <a:off x="4435475" y="1397000"/>
            <a:ext cx="4483100" cy="2778125"/>
            <a:chOff x="2794" y="880"/>
            <a:chExt cx="2824" cy="1750"/>
          </a:xfrm>
        </p:grpSpPr>
        <p:pic>
          <p:nvPicPr>
            <p:cNvPr id="29717" name="Picture 1042"/>
            <p:cNvPicPr>
              <a:picLocks noChangeAspect="1" noChangeArrowheads="1"/>
            </p:cNvPicPr>
            <p:nvPr/>
          </p:nvPicPr>
          <p:blipFill>
            <a:blip r:embed="rId4">
              <a:extLst>
                <a:ext uri="{28A0092B-C50C-407E-A947-70E740481C1C}">
                  <a14:useLocalDpi xmlns:a14="http://schemas.microsoft.com/office/drawing/2010/main" val="0"/>
                </a:ext>
              </a:extLst>
            </a:blip>
            <a:srcRect l="5919" b="4811"/>
            <a:stretch>
              <a:fillRect/>
            </a:stretch>
          </p:blipFill>
          <p:spPr bwMode="auto">
            <a:xfrm>
              <a:off x="3309" y="1085"/>
              <a:ext cx="1542" cy="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8" name="Line 1043"/>
            <p:cNvSpPr>
              <a:spLocks noChangeShapeType="1"/>
            </p:cNvSpPr>
            <p:nvPr/>
          </p:nvSpPr>
          <p:spPr bwMode="auto">
            <a:xfrm rot="3761811">
              <a:off x="3767" y="1623"/>
              <a:ext cx="1034" cy="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9" name="Line 1044"/>
            <p:cNvSpPr>
              <a:spLocks noChangeShapeType="1"/>
            </p:cNvSpPr>
            <p:nvPr/>
          </p:nvSpPr>
          <p:spPr bwMode="auto">
            <a:xfrm rot="3761811" flipV="1">
              <a:off x="4349" y="1290"/>
              <a:ext cx="0" cy="611"/>
            </a:xfrm>
            <a:prstGeom prst="line">
              <a:avLst/>
            </a:prstGeom>
            <a:noFill/>
            <a:ln w="50800">
              <a:solidFill>
                <a:srgbClr val="33CCCC"/>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0" name="Oval 1045"/>
            <p:cNvSpPr>
              <a:spLocks noChangeArrowheads="1"/>
            </p:cNvSpPr>
            <p:nvPr/>
          </p:nvSpPr>
          <p:spPr bwMode="auto">
            <a:xfrm>
              <a:off x="3490" y="1168"/>
              <a:ext cx="1188" cy="112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21" name="Line 1046"/>
            <p:cNvSpPr>
              <a:spLocks noChangeShapeType="1"/>
            </p:cNvSpPr>
            <p:nvPr/>
          </p:nvSpPr>
          <p:spPr bwMode="auto">
            <a:xfrm flipV="1">
              <a:off x="4083" y="1531"/>
              <a:ext cx="251" cy="187"/>
            </a:xfrm>
            <a:prstGeom prst="line">
              <a:avLst/>
            </a:prstGeom>
            <a:noFill/>
            <a:ln w="50800">
              <a:solidFill>
                <a:srgbClr val="00FF00"/>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2" name="Text Box 1047"/>
            <p:cNvSpPr txBox="1">
              <a:spLocks noChangeArrowheads="1"/>
            </p:cNvSpPr>
            <p:nvPr/>
          </p:nvSpPr>
          <p:spPr bwMode="auto">
            <a:xfrm>
              <a:off x="4718" y="1281"/>
              <a:ext cx="1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endParaRPr lang="en-US" sz="1200" u="none"/>
            </a:p>
          </p:txBody>
        </p:sp>
        <p:sp>
          <p:nvSpPr>
            <p:cNvPr id="29723" name="Line 1048"/>
            <p:cNvSpPr>
              <a:spLocks noChangeShapeType="1"/>
            </p:cNvSpPr>
            <p:nvPr/>
          </p:nvSpPr>
          <p:spPr bwMode="auto">
            <a:xfrm flipH="1" flipV="1">
              <a:off x="3419" y="1049"/>
              <a:ext cx="299" cy="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4" name="Line 1049"/>
            <p:cNvSpPr>
              <a:spLocks noChangeShapeType="1"/>
            </p:cNvSpPr>
            <p:nvPr/>
          </p:nvSpPr>
          <p:spPr bwMode="auto">
            <a:xfrm flipH="1" flipV="1">
              <a:off x="4192" y="1050"/>
              <a:ext cx="180" cy="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5" name="Text Box 1050"/>
            <p:cNvSpPr txBox="1">
              <a:spLocks noChangeArrowheads="1"/>
            </p:cNvSpPr>
            <p:nvPr/>
          </p:nvSpPr>
          <p:spPr bwMode="auto">
            <a:xfrm>
              <a:off x="2794" y="884"/>
              <a:ext cx="7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latin typeface="Arial" charset="0"/>
                </a:rPr>
                <a:t>Prior stimulus distribution</a:t>
              </a:r>
            </a:p>
          </p:txBody>
        </p:sp>
        <p:sp>
          <p:nvSpPr>
            <p:cNvPr id="29726" name="Text Box 1051"/>
            <p:cNvSpPr txBox="1">
              <a:spLocks noChangeArrowheads="1"/>
            </p:cNvSpPr>
            <p:nvPr/>
          </p:nvSpPr>
          <p:spPr bwMode="auto">
            <a:xfrm>
              <a:off x="4014" y="880"/>
              <a:ext cx="9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spcBef>
                  <a:spcPct val="50000"/>
                </a:spcBef>
              </a:pPr>
              <a:r>
                <a:rPr lang="en-US" sz="1200" u="none">
                  <a:solidFill>
                    <a:srgbClr val="FF7A81"/>
                  </a:solidFill>
                  <a:latin typeface="Arial" charset="0"/>
                </a:rPr>
                <a:t>Stimuli causing spikes</a:t>
              </a:r>
            </a:p>
          </p:txBody>
        </p:sp>
        <p:sp>
          <p:nvSpPr>
            <p:cNvPr id="29727" name="Text Box 1052"/>
            <p:cNvSpPr txBox="1">
              <a:spLocks noChangeArrowheads="1"/>
            </p:cNvSpPr>
            <p:nvPr/>
          </p:nvSpPr>
          <p:spPr bwMode="auto">
            <a:xfrm>
              <a:off x="4675" y="1293"/>
              <a:ext cx="9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57B7FA"/>
                  </a:solidFill>
                  <a:latin typeface="Arial" charset="0"/>
                </a:rPr>
                <a:t>Direction of</a:t>
              </a:r>
            </a:p>
            <a:p>
              <a:r>
                <a:rPr lang="en-US" sz="1200" u="none">
                  <a:solidFill>
                    <a:srgbClr val="57B7FA"/>
                  </a:solidFill>
                  <a:latin typeface="Arial" charset="0"/>
                </a:rPr>
                <a:t>maximal sensitivity </a:t>
              </a:r>
            </a:p>
          </p:txBody>
        </p:sp>
        <p:sp>
          <p:nvSpPr>
            <p:cNvPr id="29728" name="Text Box 1053"/>
            <p:cNvSpPr txBox="1">
              <a:spLocks noChangeArrowheads="1"/>
            </p:cNvSpPr>
            <p:nvPr/>
          </p:nvSpPr>
          <p:spPr bwMode="auto">
            <a:xfrm>
              <a:off x="4724" y="1581"/>
              <a:ext cx="84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53FA4C"/>
                  </a:solidFill>
                  <a:latin typeface="Arial" charset="0"/>
                </a:rPr>
                <a:t>Spike-triggered</a:t>
              </a:r>
            </a:p>
            <a:p>
              <a:r>
                <a:rPr lang="en-US" sz="1200" u="none">
                  <a:solidFill>
                    <a:srgbClr val="53FA4C"/>
                  </a:solidFill>
                  <a:latin typeface="Arial" charset="0"/>
                </a:rPr>
                <a:t>average stimulus</a:t>
              </a:r>
            </a:p>
          </p:txBody>
        </p:sp>
        <p:sp>
          <p:nvSpPr>
            <p:cNvPr id="29729" name="Text Box 1054"/>
            <p:cNvSpPr txBox="1">
              <a:spLocks noChangeArrowheads="1"/>
            </p:cNvSpPr>
            <p:nvPr/>
          </p:nvSpPr>
          <p:spPr bwMode="auto">
            <a:xfrm>
              <a:off x="3584" y="882"/>
              <a:ext cx="6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200" u="none">
                  <a:solidFill>
                    <a:srgbClr val="FA0000"/>
                  </a:solidFill>
                  <a:latin typeface="Arial" charset="0"/>
                </a:rPr>
                <a:t>Threshold</a:t>
              </a:r>
            </a:p>
          </p:txBody>
        </p:sp>
        <p:sp>
          <p:nvSpPr>
            <p:cNvPr id="29730" name="Line 1055"/>
            <p:cNvSpPr>
              <a:spLocks noChangeShapeType="1"/>
            </p:cNvSpPr>
            <p:nvPr/>
          </p:nvSpPr>
          <p:spPr bwMode="auto">
            <a:xfrm flipH="1" flipV="1">
              <a:off x="3982" y="1036"/>
              <a:ext cx="59" cy="1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31" name="Text Box 1061"/>
            <p:cNvSpPr txBox="1">
              <a:spLocks noChangeArrowheads="1"/>
            </p:cNvSpPr>
            <p:nvPr/>
          </p:nvSpPr>
          <p:spPr bwMode="auto">
            <a:xfrm>
              <a:off x="3510" y="2438"/>
              <a:ext cx="11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1</a:t>
              </a:r>
            </a:p>
          </p:txBody>
        </p:sp>
        <p:sp>
          <p:nvSpPr>
            <p:cNvPr id="29732" name="Text Box 1064"/>
            <p:cNvSpPr txBox="1">
              <a:spLocks noChangeArrowheads="1"/>
            </p:cNvSpPr>
            <p:nvPr/>
          </p:nvSpPr>
          <p:spPr bwMode="auto">
            <a:xfrm rot="-5400000">
              <a:off x="2694" y="1648"/>
              <a:ext cx="11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2</a:t>
              </a:r>
            </a:p>
          </p:txBody>
        </p:sp>
      </p:grpSp>
      <p:sp>
        <p:nvSpPr>
          <p:cNvPr id="29716" name="Text Box 1065"/>
          <p:cNvSpPr txBox="1">
            <a:spLocks noChangeArrowheads="1"/>
          </p:cNvSpPr>
          <p:nvPr/>
        </p:nvSpPr>
        <p:spPr bwMode="auto">
          <a:xfrm rot="-5400000">
            <a:off x="117475" y="2609850"/>
            <a:ext cx="1873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2</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sng" strike="noStrike" cap="none" normalizeH="0" baseline="0">
            <a:ln>
              <a:noFill/>
            </a:ln>
            <a:solidFill>
              <a:schemeClr val="tx1"/>
            </a:solidFill>
            <a:effectLst/>
            <a:latin typeface="Times" pitchFamily="-10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sng" strike="noStrike" cap="none" normalizeH="0" baseline="0">
            <a:ln>
              <a:noFill/>
            </a:ln>
            <a:solidFill>
              <a:schemeClr val="tx1"/>
            </a:solidFill>
            <a:effectLst/>
            <a:latin typeface="Times" pitchFamily="-104"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82250</TotalTime>
  <Words>3832</Words>
  <Application>Microsoft Macintosh PowerPoint</Application>
  <PresentationFormat>On-screen Show (4:3)</PresentationFormat>
  <Paragraphs>382</Paragraphs>
  <Slides>38</Slides>
  <Notes>21</Notes>
  <HiddenSlides>2</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Blank Presentation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Baccus</dc:creator>
  <cp:lastModifiedBy>Stephen Baccus</cp:lastModifiedBy>
  <cp:revision>524</cp:revision>
  <cp:lastPrinted>2013-09-23T18:17:03Z</cp:lastPrinted>
  <dcterms:created xsi:type="dcterms:W3CDTF">2013-09-23T19:38:40Z</dcterms:created>
  <dcterms:modified xsi:type="dcterms:W3CDTF">2019-05-08T16:28:04Z</dcterms:modified>
</cp:coreProperties>
</file>